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comments/comment29.xml" ContentType="application/vnd.openxmlformats-officedocument.presentationml.comments+xml"/>
  <Override PartName="/ppt/comments/comment11.xml" ContentType="application/vnd.openxmlformats-officedocument.presentationml.comments+xml"/>
  <Override PartName="/ppt/comments/comment20.xml" ContentType="application/vnd.openxmlformats-officedocument.presentationml.comments+xml"/>
  <Override PartName="/ppt/comments/comment19.xml" ContentType="application/vnd.openxmlformats-officedocument.presentationml.comments+xml"/>
  <Override PartName="/ppt/media/image282.png" ContentType="image/png"/>
  <Override PartName="/ppt/media/image281.png" ContentType="image/png"/>
  <Override PartName="/ppt/media/image280.png" ContentType="image/png"/>
  <Override PartName="/ppt/media/image275.png" ContentType="image/png"/>
  <Override PartName="/ppt/media/image274.png" ContentType="image/png"/>
  <Override PartName="/ppt/media/image273.png" ContentType="image/png"/>
  <Override PartName="/ppt/media/image272.png" ContentType="image/png"/>
  <Override PartName="/ppt/media/image271.png" ContentType="image/png"/>
  <Override PartName="/ppt/media/image270.png" ContentType="image/png"/>
  <Override PartName="/ppt/media/image265.png" ContentType="image/png"/>
  <Override PartName="/ppt/media/image264.png" ContentType="image/png"/>
  <Override PartName="/ppt/media/image263.png" ContentType="image/png"/>
  <Override PartName="/ppt/media/image262.png" ContentType="image/png"/>
  <Override PartName="/ppt/media/image260.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1.png" ContentType="image/png"/>
  <Override PartName="/ppt/media/image240.png" ContentType="image/png"/>
  <Override PartName="/ppt/media/image231.png" ContentType="image/png"/>
  <Override PartName="/ppt/media/image230.png" ContentType="image/png"/>
  <Override PartName="/ppt/media/image221.png" ContentType="image/png"/>
  <Override PartName="/ppt/media/image220.png" ContentType="image/png"/>
  <Override PartName="/ppt/media/image211.png" ContentType="image/png"/>
  <Override PartName="/ppt/media/image210.png" ContentType="image/png"/>
  <Override PartName="/ppt/media/image201.png" ContentType="image/png"/>
  <Override PartName="/ppt/media/image200.png" ContentType="image/png"/>
  <Override PartName="/ppt/media/image245.png" ContentType="image/png"/>
  <Override PartName="/ppt/media/image193.png" ContentType="image/png"/>
  <Override PartName="/ppt/media/image244.png" ContentType="image/png"/>
  <Override PartName="/ppt/media/image192.png" ContentType="image/png"/>
  <Override PartName="/ppt/media/image243.png" ContentType="image/png"/>
  <Override PartName="/ppt/media/image191.png" ContentType="image/png"/>
  <Override PartName="/ppt/media/image242.png" ContentType="image/png"/>
  <Override PartName="/ppt/media/image190.png" ContentType="image/png"/>
  <Override PartName="/ppt/media/image239.png" ContentType="image/png"/>
  <Override PartName="/ppt/media/image187.png" ContentType="image/png"/>
  <Override PartName="/ppt/media/image238.png" ContentType="image/png"/>
  <Override PartName="/ppt/media/image186.png" ContentType="image/png"/>
  <Override PartName="/ppt/media/image237.png" ContentType="image/png"/>
  <Override PartName="/ppt/media/image185.png" ContentType="image/png"/>
  <Override PartName="/ppt/media/image236.png" ContentType="image/png"/>
  <Override PartName="/ppt/media/image184.png" ContentType="image/png"/>
  <Override PartName="/ppt/media/image235.png" ContentType="image/png"/>
  <Override PartName="/ppt/media/image183.png" ContentType="image/png"/>
  <Override PartName="/ppt/media/image234.png" ContentType="image/png"/>
  <Override PartName="/ppt/media/image182.png" ContentType="image/png"/>
  <Override PartName="/ppt/media/image233.png" ContentType="image/png"/>
  <Override PartName="/ppt/media/image181.png" ContentType="image/png"/>
  <Override PartName="/ppt/media/image232.png" ContentType="image/png"/>
  <Override PartName="/ppt/media/image180.png" ContentType="image/png"/>
  <Override PartName="/ppt/media/image229.png" ContentType="image/png"/>
  <Override PartName="/ppt/media/image177.png" ContentType="image/png"/>
  <Override PartName="/ppt/media/image228.png" ContentType="image/png"/>
  <Override PartName="/ppt/media/image176.png" ContentType="image/png"/>
  <Override PartName="/ppt/media/image227.png" ContentType="image/png"/>
  <Override PartName="/ppt/media/image175.png" ContentType="image/png"/>
  <Override PartName="/ppt/media/image226.png" ContentType="image/png"/>
  <Override PartName="/ppt/media/image174.png" ContentType="image/png"/>
  <Override PartName="/ppt/media/image225.png" ContentType="image/png"/>
  <Override PartName="/ppt/media/image173.png" ContentType="image/png"/>
  <Override PartName="/ppt/media/image224.png" ContentType="image/png"/>
  <Override PartName="/ppt/media/image172.png" ContentType="image/png"/>
  <Override PartName="/ppt/media/image223.png" ContentType="image/png"/>
  <Override PartName="/ppt/media/image171.png" ContentType="image/png"/>
  <Override PartName="/ppt/media/image222.png" ContentType="image/png"/>
  <Override PartName="/ppt/media/image170.png" ContentType="image/png"/>
  <Override PartName="/ppt/media/image219.png" ContentType="image/png"/>
  <Override PartName="/ppt/media/image167.png" ContentType="image/png"/>
  <Override PartName="/ppt/media/image74.png" ContentType="image/png"/>
  <Override PartName="/ppt/media/image73.png" ContentType="image/png"/>
  <Override PartName="/ppt/media/image72.png" ContentType="image/png"/>
  <Override PartName="/ppt/media/image169.png" ContentType="image/png"/>
  <Override PartName="/ppt/media/image71.png" ContentType="image/png"/>
  <Override PartName="/ppt/media/image168.png" ContentType="image/png"/>
  <Override PartName="/ppt/media/image70.png" ContentType="image/png"/>
  <Override PartName="/ppt/media/image56.png" ContentType="image/png"/>
  <Override PartName="/ppt/media/image217.png" ContentType="image/png"/>
  <Override PartName="/ppt/media/image165.png" ContentType="image/png"/>
  <Override PartName="/ppt/media/image54.png" ContentType="image/png"/>
  <Override PartName="/ppt/media/image215.png" ContentType="image/png"/>
  <Override PartName="/ppt/media/image163.png" ContentType="image/png"/>
  <Override PartName="/ppt/media/image78.png" ContentType="image/png"/>
  <Override PartName="/ppt/media/image53.png" ContentType="image/png"/>
  <Override PartName="/ppt/media/image214.png" ContentType="image/png"/>
  <Override PartName="/ppt/media/image162.png" ContentType="image/png"/>
  <Override PartName="/ppt/media/image77.png" ContentType="image/png"/>
  <Override PartName="/ppt/media/image52.png" ContentType="image/png"/>
  <Override PartName="/ppt/media/image213.png" ContentType="image/png"/>
  <Override PartName="/ppt/media/image161.png" ContentType="image/png"/>
  <Override PartName="/ppt/media/image76.png" ContentType="image/png"/>
  <Override PartName="/ppt/media/image212.png" ContentType="image/png"/>
  <Override PartName="/ppt/media/image160.png" ContentType="image/png"/>
  <Override PartName="/ppt/media/image75.png" ContentType="image/png"/>
  <Override PartName="/ppt/media/image45.png" ContentType="image/png"/>
  <Override PartName="/ppt/media/image206.png" ContentType="image/png"/>
  <Override PartName="/ppt/media/image154.png" ContentType="image/png"/>
  <Override PartName="/ppt/media/image44.png" ContentType="image/png"/>
  <Override PartName="/ppt/media/image205.png" ContentType="image/png"/>
  <Override PartName="/ppt/media/image153.png" ContentType="image/png"/>
  <Override PartName="/ppt/media/image68.png" ContentType="image/png"/>
  <Override PartName="/ppt/media/image43.png" ContentType="image/png"/>
  <Override PartName="/ppt/media/image204.png" ContentType="image/png"/>
  <Override PartName="/ppt/media/image152.png" ContentType="image/png"/>
  <Override PartName="/ppt/media/image261.png" ContentType="image/png"/>
  <Override PartName="/ppt/media/image6.jpeg" ContentType="image/jpeg"/>
  <Override PartName="/ppt/media/image42.png" ContentType="image/png"/>
  <Override PartName="/ppt/media/image203.png" ContentType="image/png"/>
  <Override PartName="/ppt/media/image151.png" ContentType="image/png"/>
  <Override PartName="/ppt/media/image202.png" ContentType="image/png"/>
  <Override PartName="/ppt/media/image150.png" ContentType="image/png"/>
  <Override PartName="/ppt/media/image39.png" ContentType="image/png"/>
  <Override PartName="/ppt/media/image50.png" ContentType="image/png"/>
  <Override PartName="/ppt/media/image148.png" ContentType="image/png"/>
  <Override PartName="/ppt/media/image14.png" ContentType="image/png"/>
  <Override PartName="/ppt/media/image269.png" ContentType="image/png"/>
  <Override PartName="/ppt/media/image123.png" ContentType="image/png"/>
  <Override PartName="/ppt/media/image38.png" ContentType="image/png"/>
  <Override PartName="/ppt/media/image147.png" ContentType="image/png"/>
  <Override PartName="/ppt/media/image13.png" ContentType="image/png"/>
  <Override PartName="/ppt/media/image268.png" ContentType="image/png"/>
  <Override PartName="/ppt/media/image122.png" ContentType="image/png"/>
  <Override PartName="/ppt/media/image16.png" ContentType="image/png"/>
  <Override PartName="/ppt/media/image125.png" ContentType="image/png"/>
  <Override PartName="/ppt/media/image15.png" ContentType="image/png"/>
  <Override PartName="/ppt/media/image124.png" ContentType="image/png"/>
  <Override PartName="/ppt/media/image17.png" ContentType="image/png"/>
  <Override PartName="/ppt/media/image126.png" ContentType="image/png"/>
  <Override PartName="/ppt/media/image18.png" ContentType="image/png"/>
  <Override PartName="/ppt/media/image127.png" ContentType="image/png"/>
  <Override PartName="/ppt/media/image46.png" ContentType="image/png"/>
  <Override PartName="/ppt/media/image207.png" ContentType="image/png"/>
  <Override PartName="/ppt/media/image155.png" ContentType="image/png"/>
  <Override PartName="/ppt/media/image276.png" ContentType="image/png"/>
  <Override PartName="/ppt/media/image130.png" ContentType="image/png"/>
  <Override PartName="/ppt/media/image47.png" ContentType="image/png"/>
  <Override PartName="/ppt/media/image208.png" ContentType="image/png"/>
  <Override PartName="/ppt/media/image156.png" ContentType="image/png"/>
  <Override PartName="/ppt/media/image22.png" ContentType="image/png"/>
  <Override PartName="/ppt/media/image277.png" ContentType="image/png"/>
  <Override PartName="/ppt/media/image131.png" ContentType="image/png"/>
  <Override PartName="/ppt/media/image48.png" ContentType="image/png"/>
  <Override PartName="/ppt/media/image209.png" ContentType="image/png"/>
  <Override PartName="/ppt/media/image157.png" ContentType="image/png"/>
  <Override PartName="/ppt/media/image23.png" ContentType="image/png"/>
  <Override PartName="/ppt/media/image278.png" ContentType="image/png"/>
  <Override PartName="/ppt/media/image132.png" ContentType="image/png"/>
  <Override PartName="/ppt/media/image49.png" ContentType="image/png"/>
  <Override PartName="/ppt/media/image20.jpeg" ContentType="image/jpeg"/>
  <Override PartName="/ppt/media/image24.png" ContentType="image/png"/>
  <Override PartName="/ppt/media/image279.png" ContentType="image/png"/>
  <Override PartName="/ppt/media/image133.png" ContentType="image/png"/>
  <Override PartName="/ppt/media/image25.png" ContentType="image/png"/>
  <Override PartName="/ppt/media/image134.png" ContentType="image/png"/>
  <Override PartName="/ppt/media/image26.png" ContentType="image/png"/>
  <Override PartName="/ppt/media/image135.png" ContentType="image/png"/>
  <Override PartName="/ppt/media/image27.png" ContentType="image/png"/>
  <Override PartName="/ppt/media/image136.png" ContentType="image/png"/>
  <Override PartName="/ppt/media/image28.png" ContentType="image/png"/>
  <Override PartName="/ppt/media/image137.png" ContentType="image/png"/>
  <Override PartName="/ppt/media/image29.png" ContentType="image/png"/>
  <Override PartName="/ppt/media/image40.png" ContentType="image/png"/>
  <Override PartName="/ppt/media/image138.png" ContentType="image/png"/>
  <Override PartName="/ppt/media/image55.png" ContentType="image/png"/>
  <Override PartName="/ppt/media/image216.png" ContentType="image/png"/>
  <Override PartName="/ppt/media/image164.png" ContentType="image/png"/>
  <Override PartName="/ppt/media/image57.png" ContentType="image/png"/>
  <Override PartName="/ppt/media/image218.png" ContentType="image/png"/>
  <Override PartName="/ppt/media/image166.png" ContentType="image/png"/>
  <Override PartName="/ppt/media/image32.png" ContentType="image/png"/>
  <Override PartName="/ppt/media/image141.png" ContentType="image/png"/>
  <Override PartName="/ppt/media/image58.png" ContentType="image/png"/>
  <Override PartName="/ppt/media/image33.png" ContentType="image/png"/>
  <Override PartName="/ppt/media/image142.png" ContentType="image/png"/>
  <Override PartName="/ppt/media/image59.png" ContentType="image/png"/>
  <Override PartName="/ppt/media/image34.png" ContentType="image/png"/>
  <Override PartName="/ppt/media/image143.png" ContentType="image/png"/>
  <Override PartName="/ppt/media/image35.png" ContentType="image/png"/>
  <Override PartName="/ppt/media/image144.png" ContentType="image/png"/>
  <Override PartName="/ppt/media/image266.png" ContentType="image/png"/>
  <Override PartName="/ppt/media/image120.png" ContentType="image/png"/>
  <Override PartName="/ppt/media/image36.png" ContentType="image/png"/>
  <Override PartName="/ppt/media/image145.png" ContentType="image/png"/>
  <Override PartName="/ppt/media/image9.png" ContentType="image/png"/>
  <Override PartName="/ppt/media/image10.png" ContentType="image/png"/>
  <Override PartName="/ppt/media/image108.png" ContentType="image/png"/>
  <Override PartName="/ppt/media/image8.png" ContentType="image/png"/>
  <Override PartName="/ppt/media/image89.png" ContentType="image/png"/>
  <Override PartName="/ppt/media/image107.png" ContentType="image/png"/>
  <Override PartName="/ppt/media/image62.png" ContentType="image/png"/>
  <Override PartName="/ppt/media/image69.png" ContentType="image/png"/>
  <Override PartName="/ppt/media/image7.png" ContentType="image/png"/>
  <Override PartName="/ppt/media/image19.jpeg" ContentType="image/jpeg"/>
  <Override PartName="/ppt/media/image88.png" ContentType="image/png"/>
  <Override PartName="/ppt/media/image106.png" ContentType="image/png"/>
  <Override PartName="/ppt/media/image64.png" ContentType="image/png"/>
  <Override PartName="/ppt/media/image2.png" ContentType="image/png"/>
  <Override PartName="/ppt/media/image83.png" ContentType="image/png"/>
  <Override PartName="/ppt/media/image247.png" ContentType="image/png"/>
  <Override PartName="/ppt/media/image195.png" ContentType="image/png"/>
  <Override PartName="/ppt/media/image101.png" ContentType="image/png"/>
  <Override PartName="/ppt/media/image63.png" ContentType="image/png"/>
  <Override PartName="/ppt/media/image1.png" ContentType="image/png"/>
  <Override PartName="/ppt/media/image82.png" ContentType="image/png"/>
  <Override PartName="/ppt/media/image246.png" ContentType="image/png"/>
  <Override PartName="/ppt/media/image194.png" ContentType="image/png"/>
  <Override PartName="/ppt/media/image100.png" ContentType="image/png"/>
  <Override PartName="/ppt/media/image65.png" ContentType="image/png"/>
  <Override PartName="/ppt/media/image3.png" ContentType="image/png"/>
  <Override PartName="/ppt/media/image84.png" ContentType="image/png"/>
  <Override PartName="/ppt/media/image248.png" ContentType="image/png"/>
  <Override PartName="/ppt/media/image196.png" ContentType="image/png"/>
  <Override PartName="/ppt/media/image102.png" ContentType="image/png"/>
  <Override PartName="/ppt/media/image158.png" ContentType="image/png"/>
  <Override PartName="/ppt/media/image60.png" ContentType="image/png"/>
  <Override PartName="/ppt/media/image67.png" ContentType="image/png"/>
  <Override PartName="/ppt/media/image5.png" ContentType="image/png"/>
  <Override PartName="/ppt/media/image86.png" ContentType="image/png"/>
  <Override PartName="/ppt/media/image198.png" ContentType="image/png"/>
  <Override PartName="/ppt/media/image104.png" ContentType="image/png"/>
  <Override PartName="/ppt/media/image37.png" ContentType="image/png"/>
  <Override PartName="/ppt/media/image146.png" ContentType="image/png"/>
  <Override PartName="/ppt/media/image12.png" ContentType="image/png"/>
  <Override PartName="/ppt/media/image267.png" ContentType="image/png"/>
  <Override PartName="/ppt/media/image121.png" ContentType="image/png"/>
  <Override PartName="/ppt/media/image66.png" ContentType="image/png"/>
  <Override PartName="/ppt/media/image4.png" ContentType="image/png"/>
  <Override PartName="/ppt/media/image85.png" ContentType="image/png"/>
  <Override PartName="/ppt/media/image249.png" ContentType="image/png"/>
  <Override PartName="/ppt/media/image197.png" ContentType="image/png"/>
  <Override PartName="/ppt/media/image103.png" ContentType="image/png"/>
  <Override PartName="/ppt/media/image79.png" ContentType="image/png"/>
  <Override PartName="/ppt/media/image178.png" ContentType="image/png"/>
  <Override PartName="/ppt/media/image80.png" ContentType="image/png"/>
  <Override PartName="/ppt/media/image179.png" ContentType="image/png"/>
  <Override PartName="/ppt/media/image81.png" ContentType="image/png"/>
  <Override PartName="/ppt/media/image87.png" ContentType="image/png"/>
  <Override PartName="/ppt/media/image199.png" ContentType="image/png"/>
  <Override PartName="/ppt/media/image105.png" ContentType="image/png"/>
  <Override PartName="/ppt/media/image188.png" ContentType="image/png"/>
  <Override PartName="/ppt/media/image90.png" ContentType="image/png"/>
  <Override PartName="/ppt/media/image189.png" ContentType="image/png"/>
  <Override PartName="/ppt/media/image91.png" ContentType="image/png"/>
  <Override PartName="/ppt/media/image92.png" ContentType="image/png"/>
  <Override PartName="/ppt/media/image256.png" ContentType="image/png"/>
  <Override PartName="/ppt/media/image110.png" ContentType="image/png"/>
  <Override PartName="/ppt/media/image93.png" ContentType="image/png"/>
  <Override PartName="/ppt/media/image257.png" ContentType="image/png"/>
  <Override PartName="/ppt/media/image111.png" ContentType="image/png"/>
  <Override PartName="/ppt/media/image94.png" ContentType="image/png"/>
  <Override PartName="/ppt/media/image258.png" ContentType="image/png"/>
  <Override PartName="/ppt/media/image31.jpeg" ContentType="image/jpeg"/>
  <Override PartName="/ppt/media/image112.png" ContentType="image/png"/>
  <Override PartName="/ppt/media/image95.png" ContentType="image/png"/>
  <Override PartName="/ppt/media/image259.png" ContentType="image/png"/>
  <Override PartName="/ppt/media/image113.png" ContentType="image/png"/>
  <Override PartName="/ppt/media/image96.png" ContentType="image/png"/>
  <Override PartName="/ppt/media/image114.png" ContentType="image/png"/>
  <Override PartName="/ppt/media/image97.png" ContentType="image/png"/>
  <Override PartName="/ppt/media/image115.png" ContentType="image/png"/>
  <Override PartName="/ppt/media/image98.png" ContentType="image/png"/>
  <Override PartName="/ppt/media/image116.png" ContentType="image/png"/>
  <Override PartName="/ppt/media/image99.png" ContentType="image/png"/>
  <Override PartName="/ppt/media/image117.png" ContentType="image/png"/>
  <Override PartName="/ppt/media/image11.png" ContentType="image/png"/>
  <Override PartName="/ppt/media/image109.png" ContentType="image/png"/>
  <Override PartName="/ppt/media/image118.png" ContentType="image/png"/>
  <Override PartName="/ppt/media/image21.png" ContentType="image/png"/>
  <Override PartName="/ppt/media/image119.png" ContentType="image/png"/>
  <Override PartName="/ppt/media/image30.png" ContentType="image/png"/>
  <Override PartName="/ppt/media/image128.png" ContentType="image/png"/>
  <Override PartName="/ppt/media/image129.png" ContentType="image/png"/>
  <Override PartName="/ppt/media/image41.png" ContentType="image/png"/>
  <Override PartName="/ppt/media/image139.png" ContentType="image/png"/>
  <Override PartName="/ppt/media/image140.png" ContentType="image/png"/>
  <Override PartName="/ppt/media/image51.png" ContentType="image/png"/>
  <Override PartName="/ppt/media/image149.png" ContentType="image/png"/>
  <Override PartName="/ppt/media/image61.png" ContentType="image/png"/>
  <Override PartName="/ppt/media/image159.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Lst>
  <p:sldSz cx="12192000" cy="6858000"/>
  <p:notesSz cx="7772400" cy="10058400"/>
</p:presentation>
</file>

<file path=ppt/commentAuthors.xml><?xml version="1.0" encoding="utf-8"?>
<p:cmAuthorLst xmlns:p="http://schemas.openxmlformats.org/presentationml/2006/main">
  <p:cmAuthor id="0" name="" initials="" lastIdx="7"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commentAuthors" Target="commentAuthors.xml"/>
</Relationships>
</file>

<file path=ppt/comments/comment11.xml><?xml version="1.0" encoding="utf-8"?>
<p:cmLst xmlns:p="http://schemas.openxmlformats.org/presentationml/2006/main">
  <p:cm authorId="0" dt="2020-10-16T15:23:02.000000000" idx="1">
    <p:pos x="3959" y="1799"/>
    <p:text>With observation I found out that docstrings can be typed with double and single quotes without tripling it just like a normal string right after the definition of the fucntion and would work like a normal docstring
Def func():
	”just a normal string inside single double quotes”
	return None</p:text>
  </p:cm>
</p:cmLst>
</file>

<file path=ppt/comments/comment19.xml><?xml version="1.0" encoding="utf-8"?>
<p:cmLst xmlns:p="http://schemas.openxmlformats.org/presentationml/2006/main">
  <p:cm authorId="0" dt="2020-10-16T12:52:03.000000000" idx="2">
    <p:pos x="4679" y="1440"/>
    <p:text>In python 3 , an x=0 object has size of 24 , while x=other_than_zero has size of 28,32,… and so on, some of the 24 initial bytes are used in refcount and reference to the object.
Refcount is used to automatically deallocate an object from the memory when its not referenced in the program any more.</p:text>
  </p:cm>
  <p:cm authorId="0" dt="2020-10-16T12:49:35.000000000" idx="3">
    <p:pos x="360" y="3599"/>
    <p:text>Check comment 1 for why getsize of returning 28.</p:text>
  </p:cm>
  <p:cm authorId="0" dt="2020-10-16T12:59:02.000000000" idx="4">
    <p:pos x="1080" y="2519"/>
    <p:text>Can also be defined with x = int()
As int() returns 0 with no arguments returns 0</p:text>
  </p:cm>
</p:cmLst>
</file>

<file path=ppt/comments/comment20.xml><?xml version="1.0" encoding="utf-8"?>
<p:cmLst xmlns:p="http://schemas.openxmlformats.org/presentationml/2006/main">
  <p:cm authorId="0" dt="2020-10-16T12:49:01.000000000" idx="5">
    <p:pos x="360" y="3599"/>
    <p:text>Floating point numbers is limited to 24 bytes no more no less so the value stored is always truncated to match 24 bytes or less</p:text>
  </p:cm>
  <p:cm authorId="0" dt="2020-10-16T13:00:10.000000000" idx="6">
    <p:pos x="1080" y="2159"/>
    <p:text>Can also be defined with x = float()
As float() with no arguments returns 0.0</p:text>
  </p:cm>
</p:cmLst>
</file>

<file path=ppt/comments/comment29.xml><?xml version="1.0" encoding="utf-8"?>
<p:cmLst xmlns:p="http://schemas.openxmlformats.org/presentationml/2006/main">
  <p:cm authorId="0" dt="2020-10-16T14:11:18.000000000" idx="7">
    <p:pos x="3599" y="3239"/>
    <p:text>4.0//3
Would make integer division with result being converted to float
Also 
4//3.0
and 
4.0//3.0</p:text>
  </p:cm>
</p:cmLst>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3.xml"/><Relationship Id="rId8" Type="http://schemas.openxmlformats.org/officeDocument/2006/relationships/comments" Target="../comments/comment11.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Relationship Id="rId6" Type="http://schemas.openxmlformats.org/officeDocument/2006/relationships/comments" Target="../comments/comment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3.xml"/><Relationship Id="rId6" Type="http://schemas.openxmlformats.org/officeDocument/2006/relationships/comments" Target="../comments/comment20.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slideLayout" Target="../slideLayouts/slideLayout13.xml"/><Relationship Id="rId6" Type="http://schemas.openxmlformats.org/officeDocument/2006/relationships/comments" Target="../comments/comment29.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6.png"/><Relationship Id="rId6" Type="http://schemas.openxmlformats.org/officeDocument/2006/relationships/image" Target="../media/image227.png"/><Relationship Id="rId7"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7"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image" Target="../media/image242.png"/><Relationship Id="rId5" Type="http://schemas.openxmlformats.org/officeDocument/2006/relationships/image" Target="../media/image243.png"/><Relationship Id="rId6"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png"/><Relationship Id="rId6"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image" Target="../media/image250.png"/><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 Id="rId6"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1.png"/><Relationship Id="rId4" Type="http://schemas.openxmlformats.org/officeDocument/2006/relationships/image" Target="../media/image262.png"/><Relationship Id="rId5" Type="http://schemas.openxmlformats.org/officeDocument/2006/relationships/image" Target="../media/image263.png"/><Relationship Id="rId6" Type="http://schemas.openxmlformats.org/officeDocument/2006/relationships/image" Target="../media/image264.png"/><Relationship Id="rId7"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image" Target="../media/image266.png"/><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269.png"/><Relationship Id="rId6" Type="http://schemas.openxmlformats.org/officeDocument/2006/relationships/image" Target="../media/image270.png"/><Relationship Id="rId7"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www.python.org/"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image" Target="../media/image278.png"/><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 Id="rId6" Type="http://schemas.openxmlformats.org/officeDocument/2006/relationships/image" Target="../media/image282.png"/><Relationship Id="rId7"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3010680" cy="3010680"/>
          </a:xfrm>
          <a:prstGeom prst="rect">
            <a:avLst/>
          </a:prstGeom>
          <a:ln>
            <a:noFill/>
          </a:ln>
        </p:spPr>
      </p:pic>
      <p:sp>
        <p:nvSpPr>
          <p:cNvPr id="77" name="CustomShape 1"/>
          <p:cNvSpPr/>
          <p:nvPr/>
        </p:nvSpPr>
        <p:spPr>
          <a:xfrm>
            <a:off x="2926080" y="1737360"/>
            <a:ext cx="6668280" cy="339480"/>
          </a:xfrm>
          <a:prstGeom prst="rect">
            <a:avLst/>
          </a:prstGeom>
          <a:noFill/>
          <a:ln>
            <a:noFill/>
          </a:ln>
        </p:spPr>
        <p:style>
          <a:lnRef idx="0"/>
          <a:fillRef idx="0"/>
          <a:effectRef idx="0"/>
          <a:fontRef idx="minor"/>
        </p:style>
      </p:sp>
      <p:sp>
        <p:nvSpPr>
          <p:cNvPr id="78" name="CustomShape 2"/>
          <p:cNvSpPr/>
          <p:nvPr/>
        </p:nvSpPr>
        <p:spPr>
          <a:xfrm>
            <a:off x="1798200" y="3020400"/>
            <a:ext cx="8588520" cy="1218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Python Basics</a:t>
            </a:r>
            <a:endParaRPr b="0" lang="en-US" sz="8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33" name="CustomShape 2"/>
          <p:cNvSpPr/>
          <p:nvPr/>
        </p:nvSpPr>
        <p:spPr>
          <a:xfrm>
            <a:off x="352440" y="1235160"/>
            <a:ext cx="31176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Comments</a:t>
            </a:r>
            <a:endParaRPr b="0" lang="en-US" sz="3600" spc="-1" strike="noStrike">
              <a:latin typeface="Arial"/>
            </a:endParaRPr>
          </a:p>
        </p:txBody>
      </p:sp>
      <p:sp>
        <p:nvSpPr>
          <p:cNvPr id="434"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435" name="Picture 11" descr=""/>
          <p:cNvPicPr/>
          <p:nvPr/>
        </p:nvPicPr>
        <p:blipFill>
          <a:blip r:embed="rId1"/>
          <a:stretch/>
        </p:blipFill>
        <p:spPr>
          <a:xfrm>
            <a:off x="11110680" y="123840"/>
            <a:ext cx="923400" cy="974520"/>
          </a:xfrm>
          <a:prstGeom prst="rect">
            <a:avLst/>
          </a:prstGeom>
          <a:ln>
            <a:noFill/>
          </a:ln>
        </p:spPr>
      </p:pic>
      <p:sp>
        <p:nvSpPr>
          <p:cNvPr id="436"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8"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9"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450"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451"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52"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453"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4"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5" name="CustomShape 40"/>
          <p:cNvSpPr/>
          <p:nvPr/>
        </p:nvSpPr>
        <p:spPr>
          <a:xfrm>
            <a:off x="3159000" y="866520"/>
            <a:ext cx="5756040" cy="4791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3170" spc="-1" strike="noStrike">
                <a:solidFill>
                  <a:srgbClr val="72bf44"/>
                </a:solidFill>
                <a:latin typeface="DejaVu Sans"/>
                <a:ea typeface="DejaVu Sans"/>
              </a:rPr>
              <a:t>#</a:t>
            </a:r>
            <a:endParaRPr b="0" lang="en-US" sz="33170" spc="-1" strike="noStrike">
              <a:latin typeface="Arial"/>
            </a:endParaRPr>
          </a:p>
        </p:txBody>
      </p:sp>
      <p:sp>
        <p:nvSpPr>
          <p:cNvPr id="476" name="CustomShape 41"/>
          <p:cNvSpPr/>
          <p:nvPr/>
        </p:nvSpPr>
        <p:spPr>
          <a:xfrm>
            <a:off x="3165480" y="5419080"/>
            <a:ext cx="5856480" cy="73800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There is no mutli-line comments in python . :(</a:t>
            </a:r>
            <a:endParaRPr b="0" lang="en-US" sz="2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78" name="CustomShape 2"/>
          <p:cNvSpPr/>
          <p:nvPr/>
        </p:nvSpPr>
        <p:spPr>
          <a:xfrm>
            <a:off x="352440" y="1235160"/>
            <a:ext cx="31176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Docstrings</a:t>
            </a:r>
            <a:endParaRPr b="0" lang="en-US" sz="3600" spc="-1" strike="noStrike">
              <a:latin typeface="Arial"/>
            </a:endParaRPr>
          </a:p>
        </p:txBody>
      </p:sp>
      <p:sp>
        <p:nvSpPr>
          <p:cNvPr id="479"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 is a commented string that is used to document objects in python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It’s used by inserting the comment inside a triple double or single quotes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Docstrings and comments aren’t so much alike, docstring doesn’t get ignored by the     compiler like regular comments but is stored inside the program can can be viewed in    program's life time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80" name="Picture 11" descr=""/>
          <p:cNvPicPr/>
          <p:nvPr/>
        </p:nvPicPr>
        <p:blipFill>
          <a:blip r:embed="rId1"/>
          <a:stretch/>
        </p:blipFill>
        <p:spPr>
          <a:xfrm>
            <a:off x="11110680" y="123840"/>
            <a:ext cx="923400" cy="974520"/>
          </a:xfrm>
          <a:prstGeom prst="rect">
            <a:avLst/>
          </a:prstGeom>
          <a:ln>
            <a:noFill/>
          </a:ln>
        </p:spPr>
      </p:pic>
      <p:sp>
        <p:nvSpPr>
          <p:cNvPr id="481"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3"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4"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495"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496"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97"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498"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1"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4"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8"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0"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11"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5"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6"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7"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8"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9"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20" name="" descr=""/>
          <p:cNvPicPr/>
          <p:nvPr/>
        </p:nvPicPr>
        <p:blipFill>
          <a:blip r:embed="rId5"/>
          <a:stretch/>
        </p:blipFill>
        <p:spPr>
          <a:xfrm>
            <a:off x="8839440" y="4973760"/>
            <a:ext cx="2585880" cy="423720"/>
          </a:xfrm>
          <a:prstGeom prst="rect">
            <a:avLst/>
          </a:prstGeom>
          <a:ln>
            <a:noFill/>
          </a:ln>
        </p:spPr>
      </p:pic>
      <p:pic>
        <p:nvPicPr>
          <p:cNvPr id="521" name="" descr=""/>
          <p:cNvPicPr/>
          <p:nvPr/>
        </p:nvPicPr>
        <p:blipFill>
          <a:blip r:embed="rId6"/>
          <a:stretch/>
        </p:blipFill>
        <p:spPr>
          <a:xfrm>
            <a:off x="476640" y="4699440"/>
            <a:ext cx="5462280" cy="928440"/>
          </a:xfrm>
          <a:prstGeom prst="rect">
            <a:avLst/>
          </a:prstGeom>
          <a:ln>
            <a:noFill/>
          </a:ln>
        </p:spPr>
      </p:pic>
      <p:sp>
        <p:nvSpPr>
          <p:cNvPr id="522" name="CustomShape 40"/>
          <p:cNvSpPr/>
          <p:nvPr/>
        </p:nvSpPr>
        <p:spPr>
          <a:xfrm>
            <a:off x="6309360" y="4957200"/>
            <a:ext cx="1549800" cy="472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523" name="CustomShape 41"/>
          <p:cNvSpPr/>
          <p:nvPr/>
        </p:nvSpPr>
        <p:spPr>
          <a:xfrm>
            <a:off x="7498080" y="5065200"/>
            <a:ext cx="1184040" cy="17820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25" name="CustomShape 2"/>
          <p:cNvSpPr/>
          <p:nvPr/>
        </p:nvSpPr>
        <p:spPr>
          <a:xfrm>
            <a:off x="352440" y="1235160"/>
            <a:ext cx="33004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Indentation</a:t>
            </a:r>
            <a:endParaRPr b="0" lang="en-US" sz="3600" spc="-1" strike="noStrike">
              <a:latin typeface="Arial"/>
            </a:endParaRPr>
          </a:p>
        </p:txBody>
      </p:sp>
      <p:sp>
        <p:nvSpPr>
          <p:cNvPr id="526"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Indentation is a way in python to determine the scope of objects, like the curly braces in other programming languages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always indent a block of code one space or more to represent that it’s inside another block and all the lines of the inner block must be indented the same amount of spaces, otherwise this causes an indentation error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27" name="Picture 11" descr=""/>
          <p:cNvPicPr/>
          <p:nvPr/>
        </p:nvPicPr>
        <p:blipFill>
          <a:blip r:embed="rId1"/>
          <a:stretch/>
        </p:blipFill>
        <p:spPr>
          <a:xfrm>
            <a:off x="11110680" y="123840"/>
            <a:ext cx="923400" cy="974520"/>
          </a:xfrm>
          <a:prstGeom prst="rect">
            <a:avLst/>
          </a:prstGeom>
          <a:ln>
            <a:noFill/>
          </a:ln>
        </p:spPr>
      </p:pic>
      <p:sp>
        <p:nvSpPr>
          <p:cNvPr id="528"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4"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5"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6"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7"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8"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41"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542"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543"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44"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545"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7"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0"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4"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7"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8"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9"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0"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1"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2"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4"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5"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6"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7" name="" descr=""/>
          <p:cNvPicPr/>
          <p:nvPr/>
        </p:nvPicPr>
        <p:blipFill>
          <a:blip r:embed="rId5"/>
          <a:stretch/>
        </p:blipFill>
        <p:spPr>
          <a:xfrm>
            <a:off x="517680" y="4389120"/>
            <a:ext cx="4598280" cy="1278000"/>
          </a:xfrm>
          <a:prstGeom prst="rect">
            <a:avLst/>
          </a:prstGeom>
          <a:ln>
            <a:noFill/>
          </a:ln>
        </p:spPr>
      </p:pic>
      <p:pic>
        <p:nvPicPr>
          <p:cNvPr id="568" name="" descr=""/>
          <p:cNvPicPr/>
          <p:nvPr/>
        </p:nvPicPr>
        <p:blipFill>
          <a:blip r:embed="rId6"/>
          <a:stretch/>
        </p:blipFill>
        <p:spPr>
          <a:xfrm>
            <a:off x="5486400" y="4548960"/>
            <a:ext cx="6487560" cy="10242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70" name="CustomShape 2"/>
          <p:cNvSpPr/>
          <p:nvPr/>
        </p:nvSpPr>
        <p:spPr>
          <a:xfrm>
            <a:off x="352440" y="1235160"/>
            <a:ext cx="22946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Scopes</a:t>
            </a:r>
            <a:endParaRPr b="0" lang="en-US" sz="3600" spc="-1" strike="noStrike">
              <a:latin typeface="Arial"/>
            </a:endParaRPr>
          </a:p>
        </p:txBody>
      </p:sp>
      <p:sp>
        <p:nvSpPr>
          <p:cNvPr id="571"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scope of an object are the places on the code that the object can be called in and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be recognized by the interpreter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An object generally has the scope of its indentation level, for zero indentation level the  object would have a global scope, if the object is defined inside a function then it will     be available inside its function only ( will have its function’s inner scope )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72" name="Picture 11" descr=""/>
          <p:cNvPicPr/>
          <p:nvPr/>
        </p:nvPicPr>
        <p:blipFill>
          <a:blip r:embed="rId1"/>
          <a:stretch/>
        </p:blipFill>
        <p:spPr>
          <a:xfrm>
            <a:off x="11110680" y="123840"/>
            <a:ext cx="923400" cy="974520"/>
          </a:xfrm>
          <a:prstGeom prst="rect">
            <a:avLst/>
          </a:prstGeom>
          <a:ln>
            <a:noFill/>
          </a:ln>
        </p:spPr>
      </p:pic>
      <p:sp>
        <p:nvSpPr>
          <p:cNvPr id="57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8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58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58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8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59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0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12" name="" descr=""/>
          <p:cNvPicPr/>
          <p:nvPr/>
        </p:nvPicPr>
        <p:blipFill>
          <a:blip r:embed="rId5"/>
          <a:stretch/>
        </p:blipFill>
        <p:spPr>
          <a:xfrm>
            <a:off x="2869560" y="4350240"/>
            <a:ext cx="6448680" cy="145872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3"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14" name="CustomShape 2"/>
          <p:cNvSpPr/>
          <p:nvPr/>
        </p:nvSpPr>
        <p:spPr>
          <a:xfrm>
            <a:off x="352440" y="1235160"/>
            <a:ext cx="43088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Case sensitivity</a:t>
            </a:r>
            <a:endParaRPr b="0" lang="en-US" sz="3600" spc="-1" strike="noStrike">
              <a:latin typeface="Arial"/>
            </a:endParaRPr>
          </a:p>
        </p:txBody>
      </p:sp>
      <p:sp>
        <p:nvSpPr>
          <p:cNvPr id="615"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case-sensitive language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16" name="Picture 11" descr=""/>
          <p:cNvPicPr/>
          <p:nvPr/>
        </p:nvPicPr>
        <p:blipFill>
          <a:blip r:embed="rId1"/>
          <a:stretch/>
        </p:blipFill>
        <p:spPr>
          <a:xfrm>
            <a:off x="11110680" y="123840"/>
            <a:ext cx="923400" cy="974520"/>
          </a:xfrm>
          <a:prstGeom prst="rect">
            <a:avLst/>
          </a:prstGeom>
          <a:ln>
            <a:noFill/>
          </a:ln>
        </p:spPr>
      </p:pic>
      <p:sp>
        <p:nvSpPr>
          <p:cNvPr id="617"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1"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2"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3"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4"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5"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30"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631"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632"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33"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634"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8"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0"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3"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5"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7"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8"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9"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0"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1"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2"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3"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4"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5"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56" name="" descr=""/>
          <p:cNvPicPr/>
          <p:nvPr/>
        </p:nvPicPr>
        <p:blipFill>
          <a:blip r:embed="rId5"/>
          <a:stretch/>
        </p:blipFill>
        <p:spPr>
          <a:xfrm>
            <a:off x="1737360" y="3017520"/>
            <a:ext cx="8402760" cy="2659680"/>
          </a:xfrm>
          <a:prstGeom prst="rect">
            <a:avLst/>
          </a:prstGeom>
          <a:ln>
            <a:noFill/>
          </a:ln>
        </p:spPr>
      </p:pic>
      <p:sp>
        <p:nvSpPr>
          <p:cNvPr id="657" name="Line 40"/>
          <p:cNvSpPr/>
          <p:nvPr/>
        </p:nvSpPr>
        <p:spPr>
          <a:xfrm>
            <a:off x="4206240" y="5212080"/>
            <a:ext cx="5120640" cy="360"/>
          </a:xfrm>
          <a:prstGeom prst="line">
            <a:avLst/>
          </a:prstGeom>
          <a:ln>
            <a:solidFill>
              <a:srgbClr val="ed1c24"/>
            </a:solidFill>
          </a:ln>
        </p:spPr>
        <p:style>
          <a:lnRef idx="0"/>
          <a:fillRef idx="0"/>
          <a:effectRef idx="0"/>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8"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59" name="CustomShape 2"/>
          <p:cNvSpPr/>
          <p:nvPr/>
        </p:nvSpPr>
        <p:spPr>
          <a:xfrm>
            <a:off x="352440" y="1235160"/>
            <a:ext cx="49489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660"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is used to include a python package, module, class, function, etc ...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into the current python project so these objects can be called inside the source code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61" name="Picture 11" descr=""/>
          <p:cNvPicPr/>
          <p:nvPr/>
        </p:nvPicPr>
        <p:blipFill>
          <a:blip r:embed="rId1"/>
          <a:stretch/>
        </p:blipFill>
        <p:spPr>
          <a:xfrm>
            <a:off x="11110680" y="123840"/>
            <a:ext cx="923400" cy="974520"/>
          </a:xfrm>
          <a:prstGeom prst="rect">
            <a:avLst/>
          </a:prstGeom>
          <a:ln>
            <a:noFill/>
          </a:ln>
        </p:spPr>
      </p:pic>
      <p:sp>
        <p:nvSpPr>
          <p:cNvPr id="662"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3"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4"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5"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75"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676"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677"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78"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679"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3"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4"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85"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6"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88"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1"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0"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1" name="" descr=""/>
          <p:cNvPicPr/>
          <p:nvPr/>
        </p:nvPicPr>
        <p:blipFill>
          <a:blip r:embed="rId5"/>
          <a:stretch/>
        </p:blipFill>
        <p:spPr>
          <a:xfrm>
            <a:off x="3838680" y="3474720"/>
            <a:ext cx="4512240" cy="192420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03" name="CustomShape 2"/>
          <p:cNvSpPr/>
          <p:nvPr/>
        </p:nvSpPr>
        <p:spPr>
          <a:xfrm>
            <a:off x="352440" y="1235160"/>
            <a:ext cx="49489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04"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can be used in many different forms, one of them is “import _ as _”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05" name="Picture 11" descr=""/>
          <p:cNvPicPr/>
          <p:nvPr/>
        </p:nvPicPr>
        <p:blipFill>
          <a:blip r:embed="rId1"/>
          <a:stretch/>
        </p:blipFill>
        <p:spPr>
          <a:xfrm>
            <a:off x="11110680" y="123840"/>
            <a:ext cx="923400" cy="974520"/>
          </a:xfrm>
          <a:prstGeom prst="rect">
            <a:avLst/>
          </a:prstGeom>
          <a:ln>
            <a:noFill/>
          </a:ln>
        </p:spPr>
      </p:pic>
      <p:sp>
        <p:nvSpPr>
          <p:cNvPr id="706"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19"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720"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721"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22"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723"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4"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5"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6"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7"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8"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29"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0"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1"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2"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3"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4"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5"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36"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7"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8"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9"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0"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1"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2"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3"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4"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45" name="" descr=""/>
          <p:cNvPicPr/>
          <p:nvPr/>
        </p:nvPicPr>
        <p:blipFill>
          <a:blip r:embed="rId5"/>
          <a:stretch/>
        </p:blipFill>
        <p:spPr>
          <a:xfrm>
            <a:off x="3807720" y="3749040"/>
            <a:ext cx="4574160" cy="155232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47" name="CustomShape 2"/>
          <p:cNvSpPr/>
          <p:nvPr/>
        </p:nvSpPr>
        <p:spPr>
          <a:xfrm>
            <a:off x="352440" y="1235160"/>
            <a:ext cx="49489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48"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749" name="Picture 11" descr=""/>
          <p:cNvPicPr/>
          <p:nvPr/>
        </p:nvPicPr>
        <p:blipFill>
          <a:blip r:embed="rId1"/>
          <a:stretch/>
        </p:blipFill>
        <p:spPr>
          <a:xfrm>
            <a:off x="11110680" y="123840"/>
            <a:ext cx="923400" cy="974520"/>
          </a:xfrm>
          <a:prstGeom prst="rect">
            <a:avLst/>
          </a:prstGeom>
          <a:ln>
            <a:noFill/>
          </a:ln>
        </p:spPr>
      </p:pic>
      <p:sp>
        <p:nvSpPr>
          <p:cNvPr id="750"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1"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2"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3"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4"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5"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9"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0"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1"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2"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63"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764"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765"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66"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767"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8"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9"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0"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1"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2"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73"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4"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5"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6"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7"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8"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9"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80"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1"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2"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3"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4"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5"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6"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7"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8"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89" name="" descr=""/>
          <p:cNvPicPr/>
          <p:nvPr/>
        </p:nvPicPr>
        <p:blipFill>
          <a:blip r:embed="rId5"/>
          <a:stretch/>
        </p:blipFill>
        <p:spPr>
          <a:xfrm>
            <a:off x="3206880" y="2377440"/>
            <a:ext cx="5775840" cy="3289680"/>
          </a:xfrm>
          <a:prstGeom prst="rect">
            <a:avLst/>
          </a:prstGeom>
          <a:ln>
            <a:noFill/>
          </a:ln>
        </p:spPr>
      </p:pic>
      <p:sp>
        <p:nvSpPr>
          <p:cNvPr id="790" name="CustomShape 40"/>
          <p:cNvSpPr/>
          <p:nvPr/>
        </p:nvSpPr>
        <p:spPr>
          <a:xfrm rot="19797600">
            <a:off x="2040840" y="3025800"/>
            <a:ext cx="1186560" cy="219600"/>
          </a:xfrm>
          <a:custGeom>
            <a:avLst/>
            <a:gdLst/>
            <a:ahLst/>
            <a:rect l="l" t="t" r="r" b="b"/>
            <a:pathLst>
              <a:path w="3304" h="618">
                <a:moveTo>
                  <a:pt x="1" y="156"/>
                </a:moveTo>
                <a:lnTo>
                  <a:pt x="2477" y="154"/>
                </a:lnTo>
                <a:lnTo>
                  <a:pt x="2477" y="0"/>
                </a:lnTo>
                <a:lnTo>
                  <a:pt x="3303" y="307"/>
                </a:lnTo>
                <a:lnTo>
                  <a:pt x="2478" y="617"/>
                </a:lnTo>
                <a:lnTo>
                  <a:pt x="2477" y="462"/>
                </a:lnTo>
                <a:lnTo>
                  <a:pt x="0" y="464"/>
                </a:lnTo>
                <a:lnTo>
                  <a:pt x="1" y="156"/>
                </a:lnTo>
              </a:path>
            </a:pathLst>
          </a:custGeom>
          <a:solidFill>
            <a:srgbClr val="ed1c24"/>
          </a:solidFill>
          <a:ln>
            <a:solidFill>
              <a:srgbClr val="3465a4"/>
            </a:solidFill>
          </a:ln>
        </p:spPr>
        <p:style>
          <a:lnRef idx="0"/>
          <a:fillRef idx="0"/>
          <a:effectRef idx="0"/>
          <a:fontRef idx="minor"/>
        </p:style>
      </p:sp>
      <p:sp>
        <p:nvSpPr>
          <p:cNvPr id="791" name="CustomShape 41"/>
          <p:cNvSpPr/>
          <p:nvPr/>
        </p:nvSpPr>
        <p:spPr>
          <a:xfrm>
            <a:off x="640080" y="3474720"/>
            <a:ext cx="2428200" cy="546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e was detected </a:t>
            </a:r>
            <a:endParaRPr b="0" lang="en-US" sz="1800" spc="-1" strike="noStrike">
              <a:latin typeface="Arial"/>
            </a:endParaRPr>
          </a:p>
        </p:txBody>
      </p:sp>
      <p:sp>
        <p:nvSpPr>
          <p:cNvPr id="792" name="CustomShape 42"/>
          <p:cNvSpPr/>
          <p:nvPr/>
        </p:nvSpPr>
        <p:spPr>
          <a:xfrm rot="8163000">
            <a:off x="8964000" y="3420000"/>
            <a:ext cx="1186560" cy="219600"/>
          </a:xfrm>
          <a:custGeom>
            <a:avLst/>
            <a:gdLst/>
            <a:ahLst/>
            <a:rect l="l" t="t" r="r" b="b"/>
            <a:pathLst>
              <a:path w="3305" h="617">
                <a:moveTo>
                  <a:pt x="0" y="156"/>
                </a:moveTo>
                <a:lnTo>
                  <a:pt x="2478" y="154"/>
                </a:lnTo>
                <a:lnTo>
                  <a:pt x="2477" y="0"/>
                </a:lnTo>
                <a:lnTo>
                  <a:pt x="3304" y="306"/>
                </a:lnTo>
                <a:lnTo>
                  <a:pt x="2478" y="616"/>
                </a:lnTo>
                <a:lnTo>
                  <a:pt x="2478" y="462"/>
                </a:lnTo>
                <a:lnTo>
                  <a:pt x="0" y="464"/>
                </a:lnTo>
                <a:lnTo>
                  <a:pt x="0" y="156"/>
                </a:lnTo>
              </a:path>
            </a:pathLst>
          </a:custGeom>
          <a:solidFill>
            <a:srgbClr val="ed1c24"/>
          </a:solidFill>
          <a:ln>
            <a:solidFill>
              <a:srgbClr val="3465a4"/>
            </a:solidFill>
          </a:ln>
        </p:spPr>
        <p:style>
          <a:lnRef idx="0"/>
          <a:fillRef idx="0"/>
          <a:effectRef idx="0"/>
          <a:fontRef idx="minor"/>
        </p:style>
      </p:sp>
      <p:sp>
        <p:nvSpPr>
          <p:cNvPr id="793" name="CustomShape 43"/>
          <p:cNvSpPr/>
          <p:nvPr/>
        </p:nvSpPr>
        <p:spPr>
          <a:xfrm>
            <a:off x="9213480" y="2580840"/>
            <a:ext cx="2454480" cy="455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but pi wasn’t :(</a:t>
            </a:r>
            <a:endParaRPr b="0" lang="en-US" sz="1800" spc="-1" strike="noStrike">
              <a:latin typeface="Arial"/>
            </a:endParaRPr>
          </a:p>
        </p:txBody>
      </p:sp>
      <p:sp>
        <p:nvSpPr>
          <p:cNvPr id="794" name="CustomShape 44"/>
          <p:cNvSpPr/>
          <p:nvPr/>
        </p:nvSpPr>
        <p:spPr>
          <a:xfrm>
            <a:off x="9052560" y="4329360"/>
            <a:ext cx="2906640" cy="1429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 means all, so it basically tells python to import the whole module and attach it to the current namespace .</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5"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96" name="CustomShape 2"/>
          <p:cNvSpPr/>
          <p:nvPr/>
        </p:nvSpPr>
        <p:spPr>
          <a:xfrm>
            <a:off x="352440" y="1235160"/>
            <a:ext cx="62290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Search path for import</a:t>
            </a:r>
            <a:endParaRPr b="0" lang="en-US" sz="3600" spc="-1" strike="noStrike">
              <a:latin typeface="Arial"/>
            </a:endParaRPr>
          </a:p>
        </p:txBody>
      </p:sp>
      <p:sp>
        <p:nvSpPr>
          <p:cNvPr id="797"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import statement will search for the mentioned module in the following order :</a:t>
            </a:r>
            <a:endParaRPr b="0" lang="en-US" sz="2200" spc="-1" strike="noStrike">
              <a:latin typeface="Arial"/>
            </a:endParaRPr>
          </a:p>
          <a:p>
            <a:pPr marL="216000" indent="-2138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current folder</a:t>
            </a:r>
            <a:endParaRPr b="0" lang="en-US" sz="2200" spc="-1" strike="noStrike">
              <a:latin typeface="Arial"/>
            </a:endParaRPr>
          </a:p>
          <a:p>
            <a:pPr marL="216000" indent="-2138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echo $PYTHONPATH</a:t>
            </a:r>
            <a:endParaRPr b="0" lang="en-US" sz="2200" spc="-1" strike="noStrike">
              <a:latin typeface="Arial"/>
            </a:endParaRPr>
          </a:p>
          <a:p>
            <a:pPr marL="216000" indent="-2138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sys.path</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98" name="Picture 11" descr=""/>
          <p:cNvPicPr/>
          <p:nvPr/>
        </p:nvPicPr>
        <p:blipFill>
          <a:blip r:embed="rId1"/>
          <a:stretch/>
        </p:blipFill>
        <p:spPr>
          <a:xfrm>
            <a:off x="11110680" y="123840"/>
            <a:ext cx="923400" cy="974520"/>
          </a:xfrm>
          <a:prstGeom prst="rect">
            <a:avLst/>
          </a:prstGeom>
          <a:ln>
            <a:noFill/>
          </a:ln>
        </p:spPr>
      </p:pic>
      <p:sp>
        <p:nvSpPr>
          <p:cNvPr id="799"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0"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1"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2"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3"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5"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6"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7"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8"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9"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0"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1"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12"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813"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814"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15"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816"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7"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8"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9"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0"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1"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2"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3"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4"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5"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6"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7"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8"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9"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0"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1"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2"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3"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4"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5"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6"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7"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8"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39" name="CustomShape 2"/>
          <p:cNvSpPr/>
          <p:nvPr/>
        </p:nvSpPr>
        <p:spPr>
          <a:xfrm>
            <a:off x="352440" y="1235160"/>
            <a:ext cx="21160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integer</a:t>
            </a:r>
            <a:endParaRPr b="0" lang="en-US" sz="3600" spc="-1" strike="noStrike">
              <a:latin typeface="Arial"/>
            </a:endParaRPr>
          </a:p>
        </p:txBody>
      </p:sp>
      <p:sp>
        <p:nvSpPr>
          <p:cNvPr id="840"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int is a data type that stores integers, its initial size is 24 bytes and can scale up to as much memory as the machine can give . Also we don’t need to specify a data type for the variable we store our object in and we can change the variable’s data type later on the code due to python being dynamically-typed language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28</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41" name="Picture 11" descr=""/>
          <p:cNvPicPr/>
          <p:nvPr/>
        </p:nvPicPr>
        <p:blipFill>
          <a:blip r:embed="rId1"/>
          <a:stretch/>
        </p:blipFill>
        <p:spPr>
          <a:xfrm>
            <a:off x="11110680" y="123840"/>
            <a:ext cx="923400" cy="974520"/>
          </a:xfrm>
          <a:prstGeom prst="rect">
            <a:avLst/>
          </a:prstGeom>
          <a:ln>
            <a:noFill/>
          </a:ln>
        </p:spPr>
      </p:pic>
      <p:sp>
        <p:nvSpPr>
          <p:cNvPr id="842"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3"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4"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5"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6"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7"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8"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9"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0"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1"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2"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3"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4"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55"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856"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857"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58"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859"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0"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1"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2"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3"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4"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65"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6"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7"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68"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9"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0"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1"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72"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3"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4"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5"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6"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7"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8"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9"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80"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352440" y="324000"/>
            <a:ext cx="48405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Python</a:t>
            </a:r>
            <a:endParaRPr b="0" lang="en-US" sz="5000" spc="-1" strike="noStrike">
              <a:latin typeface="Arial"/>
            </a:endParaRPr>
          </a:p>
        </p:txBody>
      </p:sp>
      <p:sp>
        <p:nvSpPr>
          <p:cNvPr id="80" name="CustomShape 2"/>
          <p:cNvSpPr/>
          <p:nvPr/>
        </p:nvSpPr>
        <p:spPr>
          <a:xfrm>
            <a:off x="352440" y="1235160"/>
            <a:ext cx="32785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Outline</a:t>
            </a:r>
            <a:endParaRPr b="0" lang="en-US" sz="3600" spc="-1" strike="noStrike">
              <a:latin typeface="Arial"/>
            </a:endParaRPr>
          </a:p>
        </p:txBody>
      </p:sp>
      <p:sp>
        <p:nvSpPr>
          <p:cNvPr id="81" name="CustomShape 3"/>
          <p:cNvSpPr/>
          <p:nvPr/>
        </p:nvSpPr>
        <p:spPr>
          <a:xfrm>
            <a:off x="352440" y="1931040"/>
            <a:ext cx="11436120" cy="2216880"/>
          </a:xfrm>
          <a:prstGeom prst="rect">
            <a:avLst/>
          </a:prstGeom>
          <a:noFill/>
          <a:ln>
            <a:noFill/>
          </a:ln>
        </p:spPr>
        <p:style>
          <a:lnRef idx="0"/>
          <a:fillRef idx="0"/>
          <a:effectRef idx="0"/>
          <a:fontRef idx="minor"/>
        </p:style>
        <p:txBody>
          <a:bodyPr lIns="90000" rIns="90000" tIns="45000" bIns="45000"/>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About python</a:t>
            </a:r>
            <a:endParaRPr b="0" lang="en-US" sz="2000" spc="-1" strike="noStrike">
              <a:latin typeface="Arial"/>
            </a:endParaRPr>
          </a:p>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Program compilation</a:t>
            </a:r>
            <a:endParaRPr b="0" lang="en-US" sz="2000" spc="-1" strike="noStrike">
              <a:latin typeface="Arial"/>
            </a:endParaRPr>
          </a:p>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Installation</a:t>
            </a:r>
            <a:endParaRPr b="0" lang="en-US" sz="2000" spc="-1" strike="noStrike">
              <a:latin typeface="Arial"/>
            </a:endParaRPr>
          </a:p>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Syntax</a:t>
            </a:r>
            <a:endParaRPr b="0" lang="en-US" sz="2000" spc="-1" strike="noStrike">
              <a:latin typeface="Arial"/>
            </a:endParaRPr>
          </a:p>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Data types (1)</a:t>
            </a:r>
            <a:endParaRPr b="0" lang="en-US" sz="2000" spc="-1" strike="noStrike">
              <a:latin typeface="Arial"/>
            </a:endParaRPr>
          </a:p>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Arithmetic operations</a:t>
            </a:r>
            <a:endParaRPr b="0" lang="en-US" sz="2000" spc="-1" strike="noStrike">
              <a:latin typeface="Arial"/>
            </a:endParaRPr>
          </a:p>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Data types (2)</a:t>
            </a:r>
            <a:endParaRPr b="0" lang="en-US" sz="2000" spc="-1" strike="noStrike">
              <a:latin typeface="Arial"/>
            </a:endParaRPr>
          </a:p>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Logic and execution flow</a:t>
            </a:r>
            <a:endParaRPr b="0" lang="en-US" sz="2000" spc="-1" strike="noStrike">
              <a:latin typeface="Arial"/>
            </a:endParaRPr>
          </a:p>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Functions</a:t>
            </a:r>
            <a:endParaRPr b="0" lang="en-US" sz="2000" spc="-1" strike="noStrike">
              <a:latin typeface="Arial"/>
            </a:endParaRPr>
          </a:p>
          <a:p>
            <a:pPr marL="216000" indent="-208800">
              <a:lnSpc>
                <a:spcPct val="100000"/>
              </a:lnSpc>
              <a:buClr>
                <a:srgbClr val="000000"/>
              </a:buClr>
              <a:buFont typeface="Wingdings" charset="2"/>
              <a:buChar char=""/>
            </a:pPr>
            <a:r>
              <a:rPr b="0" lang="en-US" sz="2000" spc="-1" strike="noStrike">
                <a:solidFill>
                  <a:srgbClr val="000000"/>
                </a:solidFill>
                <a:latin typeface="Manjari Bold"/>
                <a:ea typeface="Hack"/>
              </a:rPr>
              <a:t>Classes</a:t>
            </a:r>
            <a:endParaRPr b="0" lang="en-US" sz="2000" spc="-1" strike="noStrike">
              <a:latin typeface="Arial"/>
            </a:endParaRPr>
          </a:p>
        </p:txBody>
      </p:sp>
      <p:pic>
        <p:nvPicPr>
          <p:cNvPr id="82" name="Picture 11" descr=""/>
          <p:cNvPicPr/>
          <p:nvPr/>
        </p:nvPicPr>
        <p:blipFill>
          <a:blip r:embed="rId1"/>
          <a:stretch/>
        </p:blipFill>
        <p:spPr>
          <a:xfrm>
            <a:off x="11110680" y="123840"/>
            <a:ext cx="923400" cy="974520"/>
          </a:xfrm>
          <a:prstGeom prst="rect">
            <a:avLst/>
          </a:prstGeom>
          <a:ln>
            <a:noFill/>
          </a:ln>
        </p:spPr>
      </p:pic>
      <p:sp>
        <p:nvSpPr>
          <p:cNvPr id="8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9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9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0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82" name="CustomShape 2"/>
          <p:cNvSpPr/>
          <p:nvPr/>
        </p:nvSpPr>
        <p:spPr>
          <a:xfrm>
            <a:off x="352440" y="1235160"/>
            <a:ext cx="14749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float</a:t>
            </a:r>
            <a:endParaRPr b="0" lang="en-US" sz="3600" spc="-1" strike="noStrike">
              <a:latin typeface="Arial"/>
            </a:endParaRPr>
          </a:p>
        </p:txBody>
      </p:sp>
      <p:sp>
        <p:nvSpPr>
          <p:cNvPr id="883"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float is a date type that stores floating point numbers, i.e. any real number to a limited precision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24</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84" name="Picture 11" descr=""/>
          <p:cNvPicPr/>
          <p:nvPr/>
        </p:nvPicPr>
        <p:blipFill>
          <a:blip r:embed="rId1"/>
          <a:stretch/>
        </p:blipFill>
        <p:spPr>
          <a:xfrm>
            <a:off x="11110680" y="123840"/>
            <a:ext cx="923400" cy="974520"/>
          </a:xfrm>
          <a:prstGeom prst="rect">
            <a:avLst/>
          </a:prstGeom>
          <a:ln>
            <a:noFill/>
          </a:ln>
        </p:spPr>
      </p:pic>
      <p:sp>
        <p:nvSpPr>
          <p:cNvPr id="885"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6"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7"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8"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9"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0"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1"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2"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3"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4"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5"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6"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7"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98"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899"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900"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01"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902"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3"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4"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5"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6"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7"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08"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9"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0"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1"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2"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3"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4"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15"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6"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7"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8"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9"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0"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1"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2"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3"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4"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25" name="CustomShape 2"/>
          <p:cNvSpPr/>
          <p:nvPr/>
        </p:nvSpPr>
        <p:spPr>
          <a:xfrm>
            <a:off x="352440" y="1235160"/>
            <a:ext cx="18406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string</a:t>
            </a:r>
            <a:endParaRPr b="0" lang="en-US" sz="3600" spc="-1" strike="noStrike">
              <a:latin typeface="Arial"/>
            </a:endParaRPr>
          </a:p>
        </p:txBody>
      </p:sp>
      <p:sp>
        <p:nvSpPr>
          <p:cNvPr id="926"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data type used to store a sequence of characters . A string can be initialized using single or double quotes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'my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'str'&gt;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57</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27" name="Picture 11" descr=""/>
          <p:cNvPicPr/>
          <p:nvPr/>
        </p:nvPicPr>
        <p:blipFill>
          <a:blip r:embed="rId1"/>
          <a:stretch/>
        </p:blipFill>
        <p:spPr>
          <a:xfrm>
            <a:off x="11110680" y="123840"/>
            <a:ext cx="923400" cy="974520"/>
          </a:xfrm>
          <a:prstGeom prst="rect">
            <a:avLst/>
          </a:prstGeom>
          <a:ln>
            <a:noFill/>
          </a:ln>
        </p:spPr>
      </p:pic>
      <p:sp>
        <p:nvSpPr>
          <p:cNvPr id="928"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9"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0"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1"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2"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3"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4"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5"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6"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7"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8"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9"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0"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41"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942"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943"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44"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945"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6"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7"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8"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9"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0"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1"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2"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3"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4"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5"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6"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7"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8"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9"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0"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1"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2"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3"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4"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5"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6"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7"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68" name="CustomShape 2"/>
          <p:cNvSpPr/>
          <p:nvPr/>
        </p:nvSpPr>
        <p:spPr>
          <a:xfrm>
            <a:off x="352440" y="1235160"/>
            <a:ext cx="21150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969"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is the process of converting one data type to another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int(54.34)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70" name="Picture 11" descr=""/>
          <p:cNvPicPr/>
          <p:nvPr/>
        </p:nvPicPr>
        <p:blipFill>
          <a:blip r:embed="rId1"/>
          <a:stretch/>
        </p:blipFill>
        <p:spPr>
          <a:xfrm>
            <a:off x="11110680" y="123840"/>
            <a:ext cx="923400" cy="974520"/>
          </a:xfrm>
          <a:prstGeom prst="rect">
            <a:avLst/>
          </a:prstGeom>
          <a:ln>
            <a:noFill/>
          </a:ln>
        </p:spPr>
      </p:pic>
      <p:sp>
        <p:nvSpPr>
          <p:cNvPr id="971"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2"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3"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4"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5"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6"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7"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8"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9"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0"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1"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2"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3"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84"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985"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986"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87"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988"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9"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0"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1"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2"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3"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94"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5"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6"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97"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8"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9"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0"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01"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2"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3"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4"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5"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6"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7"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8"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9"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11" name="CustomShape 2"/>
          <p:cNvSpPr/>
          <p:nvPr/>
        </p:nvSpPr>
        <p:spPr>
          <a:xfrm>
            <a:off x="352440" y="1235160"/>
            <a:ext cx="21150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1012"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can also be done with strings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13" name="Picture 11" descr=""/>
          <p:cNvPicPr/>
          <p:nvPr/>
        </p:nvPicPr>
        <p:blipFill>
          <a:blip r:embed="rId1"/>
          <a:stretch/>
        </p:blipFill>
        <p:spPr>
          <a:xfrm>
            <a:off x="11110680" y="123840"/>
            <a:ext cx="923400" cy="974520"/>
          </a:xfrm>
          <a:prstGeom prst="rect">
            <a:avLst/>
          </a:prstGeom>
          <a:ln>
            <a:noFill/>
          </a:ln>
        </p:spPr>
      </p:pic>
      <p:sp>
        <p:nvSpPr>
          <p:cNvPr id="1014"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5"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6"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7"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8"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9"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27"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028"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029"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30"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031"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2"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3"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4"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5"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6"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37"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8"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9"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0"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1"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2"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3"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44"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5"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6"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7"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8"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9"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0"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1"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2"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3"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54" name="CustomShape 2"/>
          <p:cNvSpPr/>
          <p:nvPr/>
        </p:nvSpPr>
        <p:spPr>
          <a:xfrm>
            <a:off x="352440" y="1235160"/>
            <a:ext cx="23893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boolean</a:t>
            </a:r>
            <a:endParaRPr b="0" lang="en-US" sz="3600" spc="-1" strike="noStrike">
              <a:latin typeface="Arial"/>
            </a:endParaRPr>
          </a:p>
        </p:txBody>
      </p:sp>
      <p:sp>
        <p:nvSpPr>
          <p:cNvPr id="1055"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boolean is a value that represents one of two states, True or False, being equal to 1 or 0 respectively . Note also that any number other than 0 can represent the True state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'bool'&gt;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'bool'&gt;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&gt;&gt;&gt;bool(1)</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&gt;&gt;&gt;bool(0.0)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56" name="Picture 11" descr=""/>
          <p:cNvPicPr/>
          <p:nvPr/>
        </p:nvPicPr>
        <p:blipFill>
          <a:blip r:embed="rId1"/>
          <a:stretch/>
        </p:blipFill>
        <p:spPr>
          <a:xfrm>
            <a:off x="11110680" y="123840"/>
            <a:ext cx="923400" cy="974520"/>
          </a:xfrm>
          <a:prstGeom prst="rect">
            <a:avLst/>
          </a:prstGeom>
          <a:ln>
            <a:noFill/>
          </a:ln>
        </p:spPr>
      </p:pic>
      <p:sp>
        <p:nvSpPr>
          <p:cNvPr id="1057"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8"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9"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0"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1"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2"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3"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4"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5"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6"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7"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8"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9"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70"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071"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072"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73"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074"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5"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6"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7"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8"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9"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0"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1"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2"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3"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4"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5"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6"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7"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8"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9"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0"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1"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2"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3"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4"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5"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6"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97" name="CustomShape 2"/>
          <p:cNvSpPr/>
          <p:nvPr/>
        </p:nvSpPr>
        <p:spPr>
          <a:xfrm>
            <a:off x="352440" y="1235160"/>
            <a:ext cx="16578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None</a:t>
            </a:r>
            <a:endParaRPr b="0" lang="en-US" sz="3600" spc="-1" strike="noStrike">
              <a:latin typeface="Arial"/>
            </a:endParaRPr>
          </a:p>
        </p:txBody>
      </p:sp>
      <p:sp>
        <p:nvSpPr>
          <p:cNvPr id="1098"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None is a reserved keyword in python used to define a no value . None is not the same as 0, False, or an empty string. None is a data type of its own (Nonetype) and only None can be None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None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'Nonetype'&gt;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&gt;&gt;&gt;None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99" name="Picture 11" descr=""/>
          <p:cNvPicPr/>
          <p:nvPr/>
        </p:nvPicPr>
        <p:blipFill>
          <a:blip r:embed="rId1"/>
          <a:stretch/>
        </p:blipFill>
        <p:spPr>
          <a:xfrm>
            <a:off x="11110680" y="123840"/>
            <a:ext cx="923400" cy="974520"/>
          </a:xfrm>
          <a:prstGeom prst="rect">
            <a:avLst/>
          </a:prstGeom>
          <a:ln>
            <a:noFill/>
          </a:ln>
        </p:spPr>
      </p:pic>
      <p:sp>
        <p:nvSpPr>
          <p:cNvPr id="1100"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1"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2"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3"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4"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5"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6"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7"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8"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9"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0"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1"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2"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13"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114"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115"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16"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117"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8"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9"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0"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1"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2"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3"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4"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5"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6"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7"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8"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9"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0"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1"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2"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3"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4"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5"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6"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7"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8"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9" name="CustomShape 1"/>
          <p:cNvSpPr/>
          <p:nvPr/>
        </p:nvSpPr>
        <p:spPr>
          <a:xfrm>
            <a:off x="352440" y="324000"/>
            <a:ext cx="81504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40" name="CustomShape 2"/>
          <p:cNvSpPr/>
          <p:nvPr/>
        </p:nvSpPr>
        <p:spPr>
          <a:xfrm>
            <a:off x="352440" y="1235160"/>
            <a:ext cx="24811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Addition</a:t>
            </a:r>
            <a:endParaRPr b="0" lang="en-US" sz="3600" spc="-1" strike="noStrike">
              <a:latin typeface="Arial"/>
            </a:endParaRPr>
          </a:p>
        </p:txBody>
      </p:sp>
      <p:sp>
        <p:nvSpPr>
          <p:cNvPr id="1141"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42" name="Picture 11" descr=""/>
          <p:cNvPicPr/>
          <p:nvPr/>
        </p:nvPicPr>
        <p:blipFill>
          <a:blip r:embed="rId1"/>
          <a:stretch/>
        </p:blipFill>
        <p:spPr>
          <a:xfrm>
            <a:off x="11110680" y="123840"/>
            <a:ext cx="923400" cy="974520"/>
          </a:xfrm>
          <a:prstGeom prst="rect">
            <a:avLst/>
          </a:prstGeom>
          <a:ln>
            <a:noFill/>
          </a:ln>
        </p:spPr>
      </p:pic>
      <p:sp>
        <p:nvSpPr>
          <p:cNvPr id="114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5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15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15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5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16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6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6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7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7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2" name="CustomShape 40"/>
          <p:cNvSpPr/>
          <p:nvPr/>
        </p:nvSpPr>
        <p:spPr>
          <a:xfrm>
            <a:off x="4517280" y="563760"/>
            <a:ext cx="3156120" cy="5784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00b274"/>
                </a:solidFill>
                <a:latin typeface="Arial"/>
                <a:ea typeface="DejaVu Sans"/>
              </a:rPr>
              <a:t>+</a:t>
            </a:r>
            <a:endParaRPr b="0" lang="en-US" sz="4014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3" name="CustomShape 1"/>
          <p:cNvSpPr/>
          <p:nvPr/>
        </p:nvSpPr>
        <p:spPr>
          <a:xfrm>
            <a:off x="352440" y="324000"/>
            <a:ext cx="81504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84" name="CustomShape 2"/>
          <p:cNvSpPr/>
          <p:nvPr/>
        </p:nvSpPr>
        <p:spPr>
          <a:xfrm>
            <a:off x="352440" y="1235160"/>
            <a:ext cx="33040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Subtraction</a:t>
            </a:r>
            <a:endParaRPr b="0" lang="en-US" sz="3600" spc="-1" strike="noStrike">
              <a:latin typeface="Arial"/>
            </a:endParaRPr>
          </a:p>
        </p:txBody>
      </p:sp>
      <p:sp>
        <p:nvSpPr>
          <p:cNvPr id="1185"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86" name="Picture 11" descr=""/>
          <p:cNvPicPr/>
          <p:nvPr/>
        </p:nvPicPr>
        <p:blipFill>
          <a:blip r:embed="rId1"/>
          <a:stretch/>
        </p:blipFill>
        <p:spPr>
          <a:xfrm>
            <a:off x="11110680" y="123840"/>
            <a:ext cx="923400" cy="974520"/>
          </a:xfrm>
          <a:prstGeom prst="rect">
            <a:avLst/>
          </a:prstGeom>
          <a:ln>
            <a:noFill/>
          </a:ln>
        </p:spPr>
      </p:pic>
      <p:sp>
        <p:nvSpPr>
          <p:cNvPr id="1187"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8"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9"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0"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1"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2"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3"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4"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5"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6"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7"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8"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9"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00"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201"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202"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03"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204"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5"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6"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7"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8"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9"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0"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1"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2"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3"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4"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5"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6"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7"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8"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9"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0"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1"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2"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3"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4"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5"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6" name="CustomShape 40"/>
          <p:cNvSpPr/>
          <p:nvPr/>
        </p:nvSpPr>
        <p:spPr>
          <a:xfrm>
            <a:off x="5156640" y="-48240"/>
            <a:ext cx="1877400" cy="5784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f04e4d"/>
                </a:solidFill>
                <a:latin typeface="Arial"/>
                <a:ea typeface="DejaVu Sans"/>
              </a:rPr>
              <a:t>-</a:t>
            </a:r>
            <a:endParaRPr b="0" lang="en-US" sz="4014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7" name="CustomShape 1"/>
          <p:cNvSpPr/>
          <p:nvPr/>
        </p:nvSpPr>
        <p:spPr>
          <a:xfrm>
            <a:off x="352440" y="324000"/>
            <a:ext cx="81504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28" name="CustomShape 2"/>
          <p:cNvSpPr/>
          <p:nvPr/>
        </p:nvSpPr>
        <p:spPr>
          <a:xfrm>
            <a:off x="352440" y="1235160"/>
            <a:ext cx="38527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Multiplication</a:t>
            </a:r>
            <a:endParaRPr b="0" lang="en-US" sz="3600" spc="-1" strike="noStrike">
              <a:latin typeface="Arial"/>
            </a:endParaRPr>
          </a:p>
        </p:txBody>
      </p:sp>
      <p:sp>
        <p:nvSpPr>
          <p:cNvPr id="1229"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30" name="Picture 11" descr=""/>
          <p:cNvPicPr/>
          <p:nvPr/>
        </p:nvPicPr>
        <p:blipFill>
          <a:blip r:embed="rId1"/>
          <a:stretch/>
        </p:blipFill>
        <p:spPr>
          <a:xfrm>
            <a:off x="11110680" y="123840"/>
            <a:ext cx="923400" cy="974520"/>
          </a:xfrm>
          <a:prstGeom prst="rect">
            <a:avLst/>
          </a:prstGeom>
          <a:ln>
            <a:noFill/>
          </a:ln>
        </p:spPr>
      </p:pic>
      <p:sp>
        <p:nvSpPr>
          <p:cNvPr id="1231"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2"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3"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4"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5"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6"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7"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8"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9"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0"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1"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2"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3"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44"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245"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246"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47"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248"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9"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0"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1"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2"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3"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54"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5"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6"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57"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8"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9"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0"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61"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2"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3"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4"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5"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6"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7"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8"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9"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70" name="CustomShape 40"/>
          <p:cNvSpPr/>
          <p:nvPr/>
        </p:nvSpPr>
        <p:spPr>
          <a:xfrm>
            <a:off x="5013360" y="995760"/>
            <a:ext cx="2163960" cy="5784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454fa1"/>
                </a:solidFill>
                <a:latin typeface="Arial"/>
                <a:ea typeface="DejaVu Sans"/>
              </a:rPr>
              <a:t>*</a:t>
            </a:r>
            <a:endParaRPr b="0" lang="en-US" sz="40140" spc="-1" strike="noStrike">
              <a:latin typeface="Arial"/>
            </a:endParaRPr>
          </a:p>
        </p:txBody>
      </p:sp>
      <p:sp>
        <p:nvSpPr>
          <p:cNvPr id="1271" name="CustomShape 41"/>
          <p:cNvSpPr/>
          <p:nvPr/>
        </p:nvSpPr>
        <p:spPr>
          <a:xfrm>
            <a:off x="1839600" y="5236560"/>
            <a:ext cx="8511480" cy="357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strings can also be multiplied by an integer n resulting a repeated string n times</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2" name="CustomShape 1"/>
          <p:cNvSpPr/>
          <p:nvPr/>
        </p:nvSpPr>
        <p:spPr>
          <a:xfrm>
            <a:off x="352440" y="324000"/>
            <a:ext cx="81504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73" name="CustomShape 2"/>
          <p:cNvSpPr/>
          <p:nvPr/>
        </p:nvSpPr>
        <p:spPr>
          <a:xfrm>
            <a:off x="352440" y="1235160"/>
            <a:ext cx="22982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Division</a:t>
            </a:r>
            <a:endParaRPr b="0" lang="en-US" sz="3600" spc="-1" strike="noStrike">
              <a:latin typeface="Arial"/>
            </a:endParaRPr>
          </a:p>
        </p:txBody>
      </p:sp>
      <p:sp>
        <p:nvSpPr>
          <p:cNvPr id="1274"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75" name="Picture 11" descr=""/>
          <p:cNvPicPr/>
          <p:nvPr/>
        </p:nvPicPr>
        <p:blipFill>
          <a:blip r:embed="rId1"/>
          <a:stretch/>
        </p:blipFill>
        <p:spPr>
          <a:xfrm>
            <a:off x="11110680" y="123840"/>
            <a:ext cx="923400" cy="974520"/>
          </a:xfrm>
          <a:prstGeom prst="rect">
            <a:avLst/>
          </a:prstGeom>
          <a:ln>
            <a:noFill/>
          </a:ln>
        </p:spPr>
      </p:pic>
      <p:sp>
        <p:nvSpPr>
          <p:cNvPr id="1276"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7"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8"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9"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0"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1"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2"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3"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4"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5"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6"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7"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8"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89"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290"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291"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92"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293"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4"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5"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6"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7"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8"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99"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0"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1"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2"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3"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4"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5"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06"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7"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8"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9"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0"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1"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2"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3"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4"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5" name="CustomShape 40"/>
          <p:cNvSpPr/>
          <p:nvPr/>
        </p:nvSpPr>
        <p:spPr>
          <a:xfrm>
            <a:off x="5431680" y="815760"/>
            <a:ext cx="1327320" cy="4702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680059"/>
                </a:solidFill>
                <a:latin typeface="Arial"/>
                <a:ea typeface="DejaVu Sans"/>
              </a:rPr>
              <a:t>/</a:t>
            </a:r>
            <a:endParaRPr b="0" lang="en-US" sz="32520" spc="-1" strike="noStrike">
              <a:latin typeface="Arial"/>
            </a:endParaRPr>
          </a:p>
        </p:txBody>
      </p:sp>
      <p:sp>
        <p:nvSpPr>
          <p:cNvPr id="1316" name="CustomShape 41"/>
          <p:cNvSpPr/>
          <p:nvPr/>
        </p:nvSpPr>
        <p:spPr>
          <a:xfrm>
            <a:off x="2695320" y="5452560"/>
            <a:ext cx="6800040" cy="357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For integer division we use double slash instead of a single one</a:t>
            </a: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288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About Python</a:t>
            </a:r>
            <a:endParaRPr b="0" lang="en-US" sz="5000" spc="-1" strike="noStrike">
              <a:latin typeface="Arial"/>
            </a:endParaRPr>
          </a:p>
        </p:txBody>
      </p:sp>
      <p:sp>
        <p:nvSpPr>
          <p:cNvPr id="123" name="CustomShape 2"/>
          <p:cNvSpPr/>
          <p:nvPr/>
        </p:nvSpPr>
        <p:spPr>
          <a:xfrm>
            <a:off x="352440" y="1235160"/>
            <a:ext cx="22039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History</a:t>
            </a:r>
            <a:endParaRPr b="0" lang="en-US" sz="3600" spc="-1" strike="noStrike">
              <a:latin typeface="Arial"/>
            </a:endParaRPr>
          </a:p>
        </p:txBody>
      </p:sp>
      <p:pic>
        <p:nvPicPr>
          <p:cNvPr id="124" name="" descr=""/>
          <p:cNvPicPr/>
          <p:nvPr/>
        </p:nvPicPr>
        <p:blipFill>
          <a:blip r:embed="rId1"/>
          <a:stretch/>
        </p:blipFill>
        <p:spPr>
          <a:xfrm>
            <a:off x="9561600" y="3657600"/>
            <a:ext cx="2136600" cy="2136600"/>
          </a:xfrm>
          <a:prstGeom prst="rect">
            <a:avLst/>
          </a:prstGeom>
          <a:ln>
            <a:noFill/>
          </a:ln>
        </p:spPr>
      </p:pic>
      <p:sp>
        <p:nvSpPr>
          <p:cNvPr id="125"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general-purpose programming language first introduced in 1991 by Guido van Rossum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With python 2.0 being released in 2000 , and python 3.0 released in 2008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 is a high-level and dynamically typed language with garbage-</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collection feature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26" name="Picture 11" descr=""/>
          <p:cNvPicPr/>
          <p:nvPr/>
        </p:nvPicPr>
        <p:blipFill>
          <a:blip r:embed="rId2"/>
          <a:stretch/>
        </p:blipFill>
        <p:spPr>
          <a:xfrm>
            <a:off x="11110680" y="123840"/>
            <a:ext cx="923400" cy="974520"/>
          </a:xfrm>
          <a:prstGeom prst="rect">
            <a:avLst/>
          </a:prstGeom>
          <a:ln>
            <a:noFill/>
          </a:ln>
        </p:spPr>
      </p:pic>
      <p:sp>
        <p:nvSpPr>
          <p:cNvPr id="127"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0" name="Picture 12" descr=""/>
          <p:cNvPicPr/>
          <p:nvPr/>
        </p:nvPicPr>
        <p:blipFill>
          <a:blip r:embed="rId3"/>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41" name="Picture 13" descr=""/>
          <p:cNvPicPr/>
          <p:nvPr/>
        </p:nvPicPr>
        <p:blipFill>
          <a:blip r:embed="rId4"/>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42"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3" name="Picture 14" descr=""/>
          <p:cNvPicPr/>
          <p:nvPr/>
        </p:nvPicPr>
        <p:blipFill>
          <a:blip r:embed="rId5"/>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44"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0"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7" name="CustomShape 1"/>
          <p:cNvSpPr/>
          <p:nvPr/>
        </p:nvSpPr>
        <p:spPr>
          <a:xfrm>
            <a:off x="352440" y="324000"/>
            <a:ext cx="81504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18" name="CustomShape 2"/>
          <p:cNvSpPr/>
          <p:nvPr/>
        </p:nvSpPr>
        <p:spPr>
          <a:xfrm>
            <a:off x="352440" y="1235160"/>
            <a:ext cx="211536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Modulo </a:t>
            </a:r>
            <a:endParaRPr b="0" lang="en-US" sz="3600" spc="-1" strike="noStrike">
              <a:latin typeface="Arial"/>
            </a:endParaRPr>
          </a:p>
        </p:txBody>
      </p:sp>
      <p:sp>
        <p:nvSpPr>
          <p:cNvPr id="1319"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20" name="Picture 11" descr=""/>
          <p:cNvPicPr/>
          <p:nvPr/>
        </p:nvPicPr>
        <p:blipFill>
          <a:blip r:embed="rId1"/>
          <a:stretch/>
        </p:blipFill>
        <p:spPr>
          <a:xfrm>
            <a:off x="11110680" y="123840"/>
            <a:ext cx="923400" cy="974520"/>
          </a:xfrm>
          <a:prstGeom prst="rect">
            <a:avLst/>
          </a:prstGeom>
          <a:ln>
            <a:noFill/>
          </a:ln>
        </p:spPr>
      </p:pic>
      <p:sp>
        <p:nvSpPr>
          <p:cNvPr id="1321"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2"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3"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4"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5"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6"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7"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8"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9"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0"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1"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2"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3"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34"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335"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336"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37"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338"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9"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0"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1"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2"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3"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44"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5"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6"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47"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8"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9"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0"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51"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2"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3"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4"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5"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6"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7"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8"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9"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60" name="CustomShape 40"/>
          <p:cNvSpPr/>
          <p:nvPr/>
        </p:nvSpPr>
        <p:spPr>
          <a:xfrm>
            <a:off x="4169160" y="959760"/>
            <a:ext cx="3852360" cy="4702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f58220"/>
                </a:solidFill>
                <a:latin typeface="Arial"/>
                <a:ea typeface="DejaVu Sans"/>
              </a:rPr>
              <a:t>%</a:t>
            </a:r>
            <a:endParaRPr b="0" lang="en-US" sz="32520" spc="-1" strike="noStrike">
              <a:latin typeface="Arial"/>
            </a:endParaRPr>
          </a:p>
        </p:txBody>
      </p:sp>
      <p:sp>
        <p:nvSpPr>
          <p:cNvPr id="1361" name="CustomShape 41"/>
          <p:cNvSpPr/>
          <p:nvPr/>
        </p:nvSpPr>
        <p:spPr>
          <a:xfrm>
            <a:off x="3027600" y="5452560"/>
            <a:ext cx="6135480" cy="357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Modulus also works with floating point numbers in python</a:t>
            </a:r>
            <a:endParaRPr b="0" lang="en-US"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2" name="CustomShape 1"/>
          <p:cNvSpPr/>
          <p:nvPr/>
        </p:nvSpPr>
        <p:spPr>
          <a:xfrm>
            <a:off x="352440" y="324000"/>
            <a:ext cx="81504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63" name="CustomShape 2"/>
          <p:cNvSpPr/>
          <p:nvPr/>
        </p:nvSpPr>
        <p:spPr>
          <a:xfrm>
            <a:off x="352440" y="1235160"/>
            <a:ext cx="18410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Power</a:t>
            </a:r>
            <a:endParaRPr b="0" lang="en-US" sz="3600" spc="-1" strike="noStrike">
              <a:latin typeface="Arial"/>
            </a:endParaRPr>
          </a:p>
        </p:txBody>
      </p:sp>
      <p:sp>
        <p:nvSpPr>
          <p:cNvPr id="1364"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65" name="Picture 11" descr=""/>
          <p:cNvPicPr/>
          <p:nvPr/>
        </p:nvPicPr>
        <p:blipFill>
          <a:blip r:embed="rId1"/>
          <a:stretch/>
        </p:blipFill>
        <p:spPr>
          <a:xfrm>
            <a:off x="11110680" y="123840"/>
            <a:ext cx="923400" cy="974520"/>
          </a:xfrm>
          <a:prstGeom prst="rect">
            <a:avLst/>
          </a:prstGeom>
          <a:ln>
            <a:noFill/>
          </a:ln>
        </p:spPr>
      </p:pic>
      <p:sp>
        <p:nvSpPr>
          <p:cNvPr id="1366"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7"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8"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9"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0"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1"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2"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3"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4"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5"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6"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7"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8"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79"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380"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381"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82"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383"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4"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5"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6"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7"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8"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89"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0"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1"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2"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3"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4"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5"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96"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7"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8"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9"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0"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1"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2"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3"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4"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5" name="CustomShape 40"/>
          <p:cNvSpPr/>
          <p:nvPr/>
        </p:nvSpPr>
        <p:spPr>
          <a:xfrm>
            <a:off x="4023000" y="1355760"/>
            <a:ext cx="4145040" cy="5783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30" spc="-1" strike="noStrike">
                <a:solidFill>
                  <a:srgbClr val="00b6bd"/>
                </a:solidFill>
                <a:latin typeface="Arial"/>
                <a:ea typeface="DejaVu Sans"/>
              </a:rPr>
              <a:t>**</a:t>
            </a:r>
            <a:endParaRPr b="0" lang="en-US" sz="4013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6"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07" name="CustomShape 2"/>
          <p:cNvSpPr/>
          <p:nvPr/>
        </p:nvSpPr>
        <p:spPr>
          <a:xfrm>
            <a:off x="352440" y="1235160"/>
            <a:ext cx="312156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Collections</a:t>
            </a:r>
            <a:endParaRPr b="0" lang="en-US" sz="3600" spc="-1" strike="noStrike">
              <a:latin typeface="Arial"/>
            </a:endParaRPr>
          </a:p>
        </p:txBody>
      </p:sp>
      <p:sp>
        <p:nvSpPr>
          <p:cNvPr id="1408"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152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List is a collection which is ordered and changeable. Allows duplicate members.</a:t>
            </a:r>
            <a:endParaRPr b="0" lang="en-US" sz="2200" spc="-1" strike="noStrike">
              <a:latin typeface="Arial"/>
            </a:endParaRPr>
          </a:p>
          <a:p>
            <a:pPr marL="216000" indent="-2152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Tuple is a collection which is ordered and unchangeable. Allows duplicate members.</a:t>
            </a:r>
            <a:endParaRPr b="0" lang="en-US" sz="2200" spc="-1" strike="noStrike">
              <a:latin typeface="Arial"/>
            </a:endParaRPr>
          </a:p>
          <a:p>
            <a:pPr marL="216000" indent="-2152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Set is a collection which is unordered and unindexed. No duplicate members.</a:t>
            </a:r>
            <a:endParaRPr b="0" lang="en-US" sz="2200" spc="-1" strike="noStrike">
              <a:latin typeface="Arial"/>
            </a:endParaRPr>
          </a:p>
          <a:p>
            <a:pPr marL="216000" indent="-2152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Dictionary is a collection which is unordered, changeable and indexed. No duplicate members.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409" name="Picture 11" descr=""/>
          <p:cNvPicPr/>
          <p:nvPr/>
        </p:nvPicPr>
        <p:blipFill>
          <a:blip r:embed="rId1"/>
          <a:stretch/>
        </p:blipFill>
        <p:spPr>
          <a:xfrm>
            <a:off x="11110680" y="123840"/>
            <a:ext cx="923400" cy="974520"/>
          </a:xfrm>
          <a:prstGeom prst="rect">
            <a:avLst/>
          </a:prstGeom>
          <a:ln>
            <a:noFill/>
          </a:ln>
        </p:spPr>
      </p:pic>
      <p:sp>
        <p:nvSpPr>
          <p:cNvPr id="1410"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1"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2"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3"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4"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5"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6"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7"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8"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9"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0"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1"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2"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23"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424"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425"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26"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427"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8"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9"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0"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1"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2"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33"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4"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5"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6"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7"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8"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9"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40"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1"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2"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3"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4"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5"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6"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7"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8"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9"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50" name="CustomShape 2"/>
          <p:cNvSpPr/>
          <p:nvPr/>
        </p:nvSpPr>
        <p:spPr>
          <a:xfrm>
            <a:off x="352440" y="1235160"/>
            <a:ext cx="11098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list</a:t>
            </a:r>
            <a:endParaRPr b="0" lang="en-US" sz="3600" spc="-1" strike="noStrike">
              <a:latin typeface="Arial"/>
            </a:endParaRPr>
          </a:p>
        </p:txBody>
      </p:sp>
      <p:sp>
        <p:nvSpPr>
          <p:cNvPr id="1451"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2.2, 3, 'and a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52" name="Picture 11" descr=""/>
          <p:cNvPicPr/>
          <p:nvPr/>
        </p:nvPicPr>
        <p:blipFill>
          <a:blip r:embed="rId1"/>
          <a:stretch/>
        </p:blipFill>
        <p:spPr>
          <a:xfrm>
            <a:off x="11110680" y="123840"/>
            <a:ext cx="923400" cy="974520"/>
          </a:xfrm>
          <a:prstGeom prst="rect">
            <a:avLst/>
          </a:prstGeom>
          <a:ln>
            <a:noFill/>
          </a:ln>
        </p:spPr>
      </p:pic>
      <p:sp>
        <p:nvSpPr>
          <p:cNvPr id="145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6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46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46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6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47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7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7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8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8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2"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93" name="CustomShape 2"/>
          <p:cNvSpPr/>
          <p:nvPr/>
        </p:nvSpPr>
        <p:spPr>
          <a:xfrm>
            <a:off x="352440" y="1235160"/>
            <a:ext cx="15670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tuple</a:t>
            </a:r>
            <a:endParaRPr b="0" lang="en-US" sz="3600" spc="-1" strike="noStrike">
              <a:latin typeface="Arial"/>
            </a:endParaRPr>
          </a:p>
        </p:txBody>
      </p:sp>
      <p:sp>
        <p:nvSpPr>
          <p:cNvPr id="1494"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&amp; unchangeable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'tuple' object does not support item assignment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95" name="Picture 11" descr=""/>
          <p:cNvPicPr/>
          <p:nvPr/>
        </p:nvPicPr>
        <p:blipFill>
          <a:blip r:embed="rId1"/>
          <a:stretch/>
        </p:blipFill>
        <p:spPr>
          <a:xfrm>
            <a:off x="11110680" y="123840"/>
            <a:ext cx="923400" cy="974520"/>
          </a:xfrm>
          <a:prstGeom prst="rect">
            <a:avLst/>
          </a:prstGeom>
          <a:ln>
            <a:noFill/>
          </a:ln>
        </p:spPr>
      </p:pic>
      <p:sp>
        <p:nvSpPr>
          <p:cNvPr id="1496"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7"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8"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9"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0"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1"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2"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3"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4"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5"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6"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7"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8"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09"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510"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511"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12"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513"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4"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5"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6"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7"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8"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19"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0"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1"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2"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3"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4"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5"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26"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7"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8"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9"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0"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1"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2"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3"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4"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5"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36" name="CustomShape 2"/>
          <p:cNvSpPr/>
          <p:nvPr/>
        </p:nvSpPr>
        <p:spPr>
          <a:xfrm>
            <a:off x="352440" y="1235160"/>
            <a:ext cx="11098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set</a:t>
            </a:r>
            <a:endParaRPr b="0" lang="en-US" sz="3600" spc="-1" strike="noStrike">
              <a:latin typeface="Arial"/>
            </a:endParaRPr>
          </a:p>
        </p:txBody>
      </p:sp>
      <p:sp>
        <p:nvSpPr>
          <p:cNvPr id="1537"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unindexed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'set' object does not support indexing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38" name="Picture 11" descr=""/>
          <p:cNvPicPr/>
          <p:nvPr/>
        </p:nvPicPr>
        <p:blipFill>
          <a:blip r:embed="rId1"/>
          <a:stretch/>
        </p:blipFill>
        <p:spPr>
          <a:xfrm>
            <a:off x="11110680" y="123840"/>
            <a:ext cx="923400" cy="974520"/>
          </a:xfrm>
          <a:prstGeom prst="rect">
            <a:avLst/>
          </a:prstGeom>
          <a:ln>
            <a:noFill/>
          </a:ln>
        </p:spPr>
      </p:pic>
      <p:sp>
        <p:nvSpPr>
          <p:cNvPr id="1539"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0"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1"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2"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3"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4"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5"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6"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7"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8"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9"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0"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1"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52"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553"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554"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55"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556"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7"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8"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9"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0"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1"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2"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3"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4"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5"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6"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7"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8"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9"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0"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1"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2"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3"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4"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5"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6"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7"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78" name="CustomShape 1"/>
          <p:cNvSpPr/>
          <p:nvPr/>
        </p:nvSpPr>
        <p:spPr>
          <a:xfrm>
            <a:off x="352440" y="324000"/>
            <a:ext cx="51321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79" name="CustomShape 2"/>
          <p:cNvSpPr/>
          <p:nvPr/>
        </p:nvSpPr>
        <p:spPr>
          <a:xfrm>
            <a:off x="352440" y="1235160"/>
            <a:ext cx="12013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dict</a:t>
            </a:r>
            <a:endParaRPr b="0" lang="en-US" sz="3600" spc="-1" strike="noStrike">
              <a:latin typeface="Arial"/>
            </a:endParaRPr>
          </a:p>
        </p:txBody>
      </p:sp>
      <p:sp>
        <p:nvSpPr>
          <p:cNvPr id="1580"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{1:4,2:'two',3:3,'and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{1:4, 2:'two', 3:3, 'and a string':'mapping to another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&gt;&gt;&gt;x['and a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'mapping to another string'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81" name="Picture 11" descr=""/>
          <p:cNvPicPr/>
          <p:nvPr/>
        </p:nvPicPr>
        <p:blipFill>
          <a:blip r:embed="rId1"/>
          <a:stretch/>
        </p:blipFill>
        <p:spPr>
          <a:xfrm>
            <a:off x="11110680" y="123840"/>
            <a:ext cx="923400" cy="974520"/>
          </a:xfrm>
          <a:prstGeom prst="rect">
            <a:avLst/>
          </a:prstGeom>
          <a:ln>
            <a:noFill/>
          </a:ln>
        </p:spPr>
      </p:pic>
      <p:sp>
        <p:nvSpPr>
          <p:cNvPr id="1582"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3"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4"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5"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6"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7"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8"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9"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0"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1"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2"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3"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4"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95"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596"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597"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98"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599"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0"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1"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2"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3"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4"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05"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6"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7"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08"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9"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0"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1"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12"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3"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4"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5"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6"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7"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8"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9"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20"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1"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22" name="CustomShape 2"/>
          <p:cNvSpPr/>
          <p:nvPr/>
        </p:nvSpPr>
        <p:spPr>
          <a:xfrm>
            <a:off x="352440" y="1235160"/>
            <a:ext cx="22986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Equality </a:t>
            </a:r>
            <a:endParaRPr b="0" lang="en-US" sz="3600" spc="-1" strike="noStrike">
              <a:latin typeface="Arial"/>
            </a:endParaRPr>
          </a:p>
        </p:txBody>
      </p:sp>
      <p:sp>
        <p:nvSpPr>
          <p:cNvPr id="1623"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The equality comparison returns True or False based on the two sides of the comparison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24" name="Picture 11" descr=""/>
          <p:cNvPicPr/>
          <p:nvPr/>
        </p:nvPicPr>
        <p:blipFill>
          <a:blip r:embed="rId1"/>
          <a:stretch/>
        </p:blipFill>
        <p:spPr>
          <a:xfrm>
            <a:off x="11110680" y="123840"/>
            <a:ext cx="923400" cy="974520"/>
          </a:xfrm>
          <a:prstGeom prst="rect">
            <a:avLst/>
          </a:prstGeom>
          <a:ln>
            <a:noFill/>
          </a:ln>
        </p:spPr>
      </p:pic>
      <p:sp>
        <p:nvSpPr>
          <p:cNvPr id="1625"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6"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7"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8"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9"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0"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1"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2"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3"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4"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5"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6"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7"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38"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639"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640"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41"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642"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3"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4"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5"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6"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7"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48"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9"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0"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1"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2"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3"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4"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55"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6"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7"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8"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9"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0"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1"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2"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3"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4"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65" name="CustomShape 2"/>
          <p:cNvSpPr/>
          <p:nvPr/>
        </p:nvSpPr>
        <p:spPr>
          <a:xfrm>
            <a:off x="352440" y="1235160"/>
            <a:ext cx="54990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Less or greater than </a:t>
            </a:r>
            <a:endParaRPr b="0" lang="en-US" sz="3600" spc="-1" strike="noStrike">
              <a:latin typeface="Arial"/>
            </a:endParaRPr>
          </a:p>
        </p:txBody>
      </p:sp>
      <p:sp>
        <p:nvSpPr>
          <p:cNvPr id="1666"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&lt;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'&lt;' not supported between instances of 'int' and 'str'</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67" name="Picture 11" descr=""/>
          <p:cNvPicPr/>
          <p:nvPr/>
        </p:nvPicPr>
        <p:blipFill>
          <a:blip r:embed="rId1"/>
          <a:stretch/>
        </p:blipFill>
        <p:spPr>
          <a:xfrm>
            <a:off x="11110680" y="123840"/>
            <a:ext cx="923400" cy="974520"/>
          </a:xfrm>
          <a:prstGeom prst="rect">
            <a:avLst/>
          </a:prstGeom>
          <a:ln>
            <a:noFill/>
          </a:ln>
        </p:spPr>
      </p:pic>
      <p:sp>
        <p:nvSpPr>
          <p:cNvPr id="1668"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9"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0"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1"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2"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3"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4"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5"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6"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7"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8"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9"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0"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81"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682"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683"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84"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685"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6"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7"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8"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9"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0"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1"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2"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3"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4"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5"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6"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7"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8"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9"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0"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1"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2"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3"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4"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5"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6"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7"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08" name="CustomShape 2"/>
          <p:cNvSpPr/>
          <p:nvPr/>
        </p:nvSpPr>
        <p:spPr>
          <a:xfrm>
            <a:off x="352440" y="1235160"/>
            <a:ext cx="28472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Inequality </a:t>
            </a:r>
            <a:endParaRPr b="0" lang="en-US" sz="3600" spc="-1" strike="noStrike">
              <a:latin typeface="Arial"/>
            </a:endParaRPr>
          </a:p>
        </p:txBody>
      </p:sp>
      <p:sp>
        <p:nvSpPr>
          <p:cNvPr id="1709"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10" name="Picture 11" descr=""/>
          <p:cNvPicPr/>
          <p:nvPr/>
        </p:nvPicPr>
        <p:blipFill>
          <a:blip r:embed="rId1"/>
          <a:stretch/>
        </p:blipFill>
        <p:spPr>
          <a:xfrm>
            <a:off x="11110680" y="123840"/>
            <a:ext cx="923400" cy="974520"/>
          </a:xfrm>
          <a:prstGeom prst="rect">
            <a:avLst/>
          </a:prstGeom>
          <a:ln>
            <a:noFill/>
          </a:ln>
        </p:spPr>
      </p:pic>
      <p:sp>
        <p:nvSpPr>
          <p:cNvPr id="1711"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2"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3"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4"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5"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6"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7"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8"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9"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0"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1"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2"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3"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24"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725"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726"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27"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728"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9"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0"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1"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2"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3"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34"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5"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6"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37"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8"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9"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0"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41"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2"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3"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4"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5"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6"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7"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8"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9"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CustomShape 1"/>
          <p:cNvSpPr/>
          <p:nvPr/>
        </p:nvSpPr>
        <p:spPr>
          <a:xfrm>
            <a:off x="352440" y="324000"/>
            <a:ext cx="78710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167" name="CustomShape 2"/>
          <p:cNvSpPr/>
          <p:nvPr/>
        </p:nvSpPr>
        <p:spPr>
          <a:xfrm>
            <a:off x="352440" y="1235160"/>
            <a:ext cx="75052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168" name="CustomShape 3"/>
          <p:cNvSpPr/>
          <p:nvPr/>
        </p:nvSpPr>
        <p:spPr>
          <a:xfrm>
            <a:off x="352440" y="1931040"/>
            <a:ext cx="11436120" cy="123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code is first compiled to python bytecode, a lower level language that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python’s  virtual machine uses to execute each line of code typed in the source code, the PVM is installed by the python installer and runs on top of the operating system (Windows, MacOS, etc..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The bytecode when cached is stored in .pyc &amp; .pyo files and if no change made in the    source code file, python skips the compilation to bytecode process and uses the old     cached bytecode file .</a:t>
            </a:r>
            <a:endParaRPr b="0" lang="en-US" sz="2200" spc="-1" strike="noStrike">
              <a:latin typeface="Arial"/>
            </a:endParaRPr>
          </a:p>
        </p:txBody>
      </p:sp>
      <p:pic>
        <p:nvPicPr>
          <p:cNvPr id="169" name="Picture 11" descr=""/>
          <p:cNvPicPr/>
          <p:nvPr/>
        </p:nvPicPr>
        <p:blipFill>
          <a:blip r:embed="rId1"/>
          <a:stretch/>
        </p:blipFill>
        <p:spPr>
          <a:xfrm>
            <a:off x="11110680" y="123840"/>
            <a:ext cx="923400" cy="974520"/>
          </a:xfrm>
          <a:prstGeom prst="rect">
            <a:avLst/>
          </a:prstGeom>
          <a:ln>
            <a:noFill/>
          </a:ln>
        </p:spPr>
      </p:pic>
      <p:sp>
        <p:nvSpPr>
          <p:cNvPr id="170"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3"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84"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85"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6"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87"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7"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8"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0"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51" name="CustomShape 2"/>
          <p:cNvSpPr/>
          <p:nvPr/>
        </p:nvSpPr>
        <p:spPr>
          <a:xfrm>
            <a:off x="352440" y="1235160"/>
            <a:ext cx="28472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 in, not </a:t>
            </a:r>
            <a:endParaRPr b="0" lang="en-US" sz="3600" spc="-1" strike="noStrike">
              <a:latin typeface="Arial"/>
            </a:endParaRPr>
          </a:p>
        </p:txBody>
      </p:sp>
      <p:sp>
        <p:nvSpPr>
          <p:cNvPr id="1752"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keyword is used to to check whether two variables referring to the same object or not, while in is used to check whether an object is present inside another object or not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and in keywords can be suffixed and prefixed respectively with not to alter their behavior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not keyword is equivalent to the exclamation mark (!) in other languages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&gt;&gt;&gt;not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53" name="Picture 11" descr=""/>
          <p:cNvPicPr/>
          <p:nvPr/>
        </p:nvPicPr>
        <p:blipFill>
          <a:blip r:embed="rId1"/>
          <a:stretch/>
        </p:blipFill>
        <p:spPr>
          <a:xfrm>
            <a:off x="11110680" y="123840"/>
            <a:ext cx="923400" cy="974520"/>
          </a:xfrm>
          <a:prstGeom prst="rect">
            <a:avLst/>
          </a:prstGeom>
          <a:ln>
            <a:noFill/>
          </a:ln>
        </p:spPr>
      </p:pic>
      <p:sp>
        <p:nvSpPr>
          <p:cNvPr id="1754"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5"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6"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7"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8"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9"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0"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1"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2"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3"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4"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5"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6"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67"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768"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769"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70"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771"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2"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3"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4"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5"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6"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77"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8"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9"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0"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1"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2"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3"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84"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5"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6"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7"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8"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9"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0"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1"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2"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3"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94" name="CustomShape 2"/>
          <p:cNvSpPr/>
          <p:nvPr/>
        </p:nvSpPr>
        <p:spPr>
          <a:xfrm>
            <a:off x="352440" y="1235160"/>
            <a:ext cx="25736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or &amp; and </a:t>
            </a:r>
            <a:endParaRPr b="0" lang="en-US" sz="3600" spc="-1" strike="noStrike">
              <a:latin typeface="Arial"/>
            </a:endParaRPr>
          </a:p>
        </p:txBody>
      </p:sp>
      <p:sp>
        <p:nvSpPr>
          <p:cNvPr id="1795"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or operation returns True if at least one of its operands is True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operation returns True if and only if all of its operands are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or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&gt;&gt;&gt;True and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96" name="Picture 11" descr=""/>
          <p:cNvPicPr/>
          <p:nvPr/>
        </p:nvPicPr>
        <p:blipFill>
          <a:blip r:embed="rId1"/>
          <a:stretch/>
        </p:blipFill>
        <p:spPr>
          <a:xfrm>
            <a:off x="11110680" y="123840"/>
            <a:ext cx="923400" cy="974520"/>
          </a:xfrm>
          <a:prstGeom prst="rect">
            <a:avLst/>
          </a:prstGeom>
          <a:ln>
            <a:noFill/>
          </a:ln>
        </p:spPr>
      </p:pic>
      <p:sp>
        <p:nvSpPr>
          <p:cNvPr id="1797"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8"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9"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0"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1"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2"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3"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4"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5"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6"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7"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8"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9"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10"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811"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812"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13"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814"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5"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6"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7"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8"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9"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0"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1"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2"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3"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4"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5"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6"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7"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8"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9"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0"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1"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2"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3"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4"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5"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36" name="" descr=""/>
          <p:cNvPicPr/>
          <p:nvPr/>
        </p:nvPicPr>
        <p:blipFill>
          <a:blip r:embed="rId5"/>
          <a:srcRect l="19190" t="0" r="33763" b="0"/>
          <a:stretch/>
        </p:blipFill>
        <p:spPr>
          <a:xfrm>
            <a:off x="8686800" y="3322080"/>
            <a:ext cx="2743200" cy="1812600"/>
          </a:xfrm>
          <a:prstGeom prst="rect">
            <a:avLst/>
          </a:prstGeom>
          <a:ln>
            <a:noFill/>
          </a:ln>
        </p:spPr>
      </p:pic>
      <p:sp>
        <p:nvSpPr>
          <p:cNvPr id="1837" name="TextShape 40"/>
          <p:cNvSpPr txBox="1"/>
          <p:nvPr/>
        </p:nvSpPr>
        <p:spPr>
          <a:xfrm>
            <a:off x="8953560" y="5310720"/>
            <a:ext cx="2224440" cy="358560"/>
          </a:xfrm>
          <a:prstGeom prst="rect">
            <a:avLst/>
          </a:prstGeom>
          <a:noFill/>
          <a:ln>
            <a:noFill/>
          </a:ln>
        </p:spPr>
        <p:txBody>
          <a:bodyPr lIns="90000" rIns="90000" tIns="45000" bIns="45000"/>
          <a:p>
            <a:r>
              <a:rPr b="0" lang="en-US" sz="1800" spc="-1" strike="noStrike">
                <a:solidFill>
                  <a:srgbClr val="ce181e"/>
                </a:solidFill>
                <a:latin typeface="Manjari Bold"/>
              </a:rPr>
              <a:t>and &amp; or truth table</a:t>
            </a:r>
            <a:endParaRPr b="0" lang="en-US" sz="18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8"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39" name="CustomShape 2"/>
          <p:cNvSpPr/>
          <p:nvPr/>
        </p:nvSpPr>
        <p:spPr>
          <a:xfrm>
            <a:off x="352440" y="1235160"/>
            <a:ext cx="7441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if</a:t>
            </a:r>
            <a:endParaRPr b="0" lang="en-US" sz="3600" spc="-1" strike="noStrike">
              <a:latin typeface="Arial"/>
            </a:endParaRPr>
          </a:p>
        </p:txBody>
      </p:sp>
      <p:sp>
        <p:nvSpPr>
          <p:cNvPr id="1840"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if statement executes if and only if its conditional expression returns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41" name="Picture 11" descr=""/>
          <p:cNvPicPr/>
          <p:nvPr/>
        </p:nvPicPr>
        <p:blipFill>
          <a:blip r:embed="rId1"/>
          <a:stretch/>
        </p:blipFill>
        <p:spPr>
          <a:xfrm>
            <a:off x="11110680" y="123840"/>
            <a:ext cx="923400" cy="974520"/>
          </a:xfrm>
          <a:prstGeom prst="rect">
            <a:avLst/>
          </a:prstGeom>
          <a:ln>
            <a:noFill/>
          </a:ln>
        </p:spPr>
      </p:pic>
      <p:sp>
        <p:nvSpPr>
          <p:cNvPr id="1842"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3"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4"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5"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6"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7"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8"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9"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0"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1"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2"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3"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4"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55"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856"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857"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58"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859"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0"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1"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2"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3"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4"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65"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6"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7"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68"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9"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0"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1"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72"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3"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4"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5"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6"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7"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8"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9"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80"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81" name="" descr=""/>
          <p:cNvPicPr/>
          <p:nvPr/>
        </p:nvPicPr>
        <p:blipFill>
          <a:blip r:embed="rId5"/>
          <a:stretch/>
        </p:blipFill>
        <p:spPr>
          <a:xfrm>
            <a:off x="640080" y="3062880"/>
            <a:ext cx="4285080" cy="2422800"/>
          </a:xfrm>
          <a:prstGeom prst="rect">
            <a:avLst/>
          </a:prstGeom>
          <a:ln>
            <a:noFill/>
          </a:ln>
        </p:spPr>
      </p:pic>
      <p:sp>
        <p:nvSpPr>
          <p:cNvPr id="1882" name="CustomShape 40"/>
          <p:cNvSpPr/>
          <p:nvPr/>
        </p:nvSpPr>
        <p:spPr>
          <a:xfrm>
            <a:off x="5394960" y="4036680"/>
            <a:ext cx="5189400" cy="626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True because strings are compared by</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the lexicographical order .</a:t>
            </a:r>
            <a:endParaRPr b="0" lang="en-US" sz="1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3"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84" name="CustomShape 2"/>
          <p:cNvSpPr/>
          <p:nvPr/>
        </p:nvSpPr>
        <p:spPr>
          <a:xfrm>
            <a:off x="352440" y="1235160"/>
            <a:ext cx="129276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a:t>
            </a:r>
            <a:endParaRPr b="0" lang="en-US" sz="3600" spc="-1" strike="noStrike">
              <a:latin typeface="Arial"/>
            </a:endParaRPr>
          </a:p>
        </p:txBody>
      </p:sp>
      <p:sp>
        <p:nvSpPr>
          <p:cNvPr id="1885"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Else keyword may follow an if statement to determine what happens in case the if statement wasn’t executed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86" name="Picture 11" descr=""/>
          <p:cNvPicPr/>
          <p:nvPr/>
        </p:nvPicPr>
        <p:blipFill>
          <a:blip r:embed="rId1"/>
          <a:stretch/>
        </p:blipFill>
        <p:spPr>
          <a:xfrm>
            <a:off x="11110680" y="123840"/>
            <a:ext cx="923400" cy="974520"/>
          </a:xfrm>
          <a:prstGeom prst="rect">
            <a:avLst/>
          </a:prstGeom>
          <a:ln>
            <a:noFill/>
          </a:ln>
        </p:spPr>
      </p:pic>
      <p:sp>
        <p:nvSpPr>
          <p:cNvPr id="1887"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8"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9"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0"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1"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2"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3"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4"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5"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6"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7"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8"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9"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00"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901"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902"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03"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904"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5"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6"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7"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8"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9"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0"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1"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2"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3"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4"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5"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6"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7"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8"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9"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0"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1"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2"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3"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4"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5"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26" name="" descr=""/>
          <p:cNvPicPr/>
          <p:nvPr/>
        </p:nvPicPr>
        <p:blipFill>
          <a:blip r:embed="rId5"/>
          <a:stretch/>
        </p:blipFill>
        <p:spPr>
          <a:xfrm>
            <a:off x="3947040" y="3200400"/>
            <a:ext cx="4296960" cy="270216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7"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28" name="CustomShape 2"/>
          <p:cNvSpPr/>
          <p:nvPr/>
        </p:nvSpPr>
        <p:spPr>
          <a:xfrm>
            <a:off x="352440" y="1235160"/>
            <a:ext cx="12013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elif</a:t>
            </a:r>
            <a:endParaRPr b="0" lang="en-US" sz="3600" spc="-1" strike="noStrike">
              <a:latin typeface="Arial"/>
            </a:endParaRPr>
          </a:p>
        </p:txBody>
      </p:sp>
      <p:sp>
        <p:nvSpPr>
          <p:cNvPr id="1929"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the indentation matters in python, each single else-if statement would need an extra indentation tab, would result in a bad looking code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elif keyword doesn’t need extra indentation so would make a much cleaner code .</a:t>
            </a:r>
            <a:endParaRPr b="0" lang="en-US" sz="2200" spc="-1" strike="noStrike">
              <a:latin typeface="Arial"/>
            </a:endParaRPr>
          </a:p>
        </p:txBody>
      </p:sp>
      <p:pic>
        <p:nvPicPr>
          <p:cNvPr id="1930" name="Picture 11" descr=""/>
          <p:cNvPicPr/>
          <p:nvPr/>
        </p:nvPicPr>
        <p:blipFill>
          <a:blip r:embed="rId1"/>
          <a:stretch/>
        </p:blipFill>
        <p:spPr>
          <a:xfrm>
            <a:off x="11110680" y="123840"/>
            <a:ext cx="923400" cy="974520"/>
          </a:xfrm>
          <a:prstGeom prst="rect">
            <a:avLst/>
          </a:prstGeom>
          <a:ln>
            <a:noFill/>
          </a:ln>
        </p:spPr>
      </p:pic>
      <p:sp>
        <p:nvSpPr>
          <p:cNvPr id="1931"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2"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3"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4"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5"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6"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7"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8"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9"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0"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1"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2"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3"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44"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945"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946"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47"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948"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9"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0"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1"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2"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3"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54"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5"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6"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57"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8"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9"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0"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1"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2"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3"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4"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5"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6"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7"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8"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9"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70" name="" descr=""/>
          <p:cNvPicPr/>
          <p:nvPr/>
        </p:nvPicPr>
        <p:blipFill>
          <a:blip r:embed="rId5"/>
          <a:stretch/>
        </p:blipFill>
        <p:spPr>
          <a:xfrm>
            <a:off x="2054520" y="3425760"/>
            <a:ext cx="3474360" cy="2608560"/>
          </a:xfrm>
          <a:prstGeom prst="rect">
            <a:avLst/>
          </a:prstGeom>
          <a:ln>
            <a:noFill/>
          </a:ln>
        </p:spPr>
      </p:pic>
      <p:sp>
        <p:nvSpPr>
          <p:cNvPr id="1971" name="CustomShape 40"/>
          <p:cNvSpPr/>
          <p:nvPr/>
        </p:nvSpPr>
        <p:spPr>
          <a:xfrm>
            <a:off x="7223040" y="4396320"/>
            <a:ext cx="1920240" cy="357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Outputs “equal” </a:t>
            </a:r>
            <a:endParaRPr b="0" lang="en-US" sz="1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2"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73" name="CustomShape 2"/>
          <p:cNvSpPr/>
          <p:nvPr/>
        </p:nvSpPr>
        <p:spPr>
          <a:xfrm>
            <a:off x="352440" y="1235160"/>
            <a:ext cx="10184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for</a:t>
            </a:r>
            <a:endParaRPr b="0" lang="en-US" sz="3600" spc="-1" strike="noStrike">
              <a:latin typeface="Arial"/>
            </a:endParaRPr>
          </a:p>
        </p:txBody>
      </p:sp>
      <p:sp>
        <p:nvSpPr>
          <p:cNvPr id="1974" name="CustomShape 3"/>
          <p:cNvSpPr/>
          <p:nvPr/>
        </p:nvSpPr>
        <p:spPr>
          <a:xfrm>
            <a:off x="352440" y="1931040"/>
            <a:ext cx="11436120" cy="3664440"/>
          </a:xfrm>
          <a:prstGeom prst="rect">
            <a:avLst/>
          </a:prstGeom>
          <a:noFill/>
          <a:ln>
            <a:noFill/>
          </a:ln>
        </p:spPr>
        <p:style>
          <a:lnRef idx="0"/>
          <a:fillRef idx="0"/>
          <a:effectRef idx="0"/>
          <a:fontRef idx="minor"/>
        </p:style>
      </p:sp>
      <p:pic>
        <p:nvPicPr>
          <p:cNvPr id="1975" name="Picture 11" descr=""/>
          <p:cNvPicPr/>
          <p:nvPr/>
        </p:nvPicPr>
        <p:blipFill>
          <a:blip r:embed="rId1"/>
          <a:stretch/>
        </p:blipFill>
        <p:spPr>
          <a:xfrm>
            <a:off x="11110680" y="123840"/>
            <a:ext cx="923400" cy="974520"/>
          </a:xfrm>
          <a:prstGeom prst="rect">
            <a:avLst/>
          </a:prstGeom>
          <a:ln>
            <a:noFill/>
          </a:ln>
        </p:spPr>
      </p:pic>
      <p:sp>
        <p:nvSpPr>
          <p:cNvPr id="1976"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7"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8"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9"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0"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1"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2"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3"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4"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5"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6"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7"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8"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89"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1990"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1991"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92"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1993"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4"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5"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6"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7"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8"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99"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0"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1"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2"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3"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4"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5"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6"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7"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8"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9"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0"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1"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2"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3"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4"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015" name="" descr=""/>
          <p:cNvPicPr/>
          <p:nvPr/>
        </p:nvPicPr>
        <p:blipFill>
          <a:blip r:embed="rId5"/>
          <a:stretch/>
        </p:blipFill>
        <p:spPr>
          <a:xfrm>
            <a:off x="640080" y="2179440"/>
            <a:ext cx="4296960" cy="3580560"/>
          </a:xfrm>
          <a:prstGeom prst="rect">
            <a:avLst/>
          </a:prstGeom>
          <a:ln>
            <a:noFill/>
          </a:ln>
        </p:spPr>
      </p:pic>
      <p:pic>
        <p:nvPicPr>
          <p:cNvPr id="2016" name="" descr=""/>
          <p:cNvPicPr/>
          <p:nvPr/>
        </p:nvPicPr>
        <p:blipFill>
          <a:blip r:embed="rId6"/>
          <a:stretch/>
        </p:blipFill>
        <p:spPr>
          <a:xfrm>
            <a:off x="7692840" y="3236400"/>
            <a:ext cx="3927240" cy="1319040"/>
          </a:xfrm>
          <a:prstGeom prst="rect">
            <a:avLst/>
          </a:prstGeom>
          <a:ln>
            <a:noFill/>
          </a:ln>
        </p:spPr>
      </p:pic>
      <p:sp>
        <p:nvSpPr>
          <p:cNvPr id="2017" name="CustomShape 40"/>
          <p:cNvSpPr/>
          <p:nvPr/>
        </p:nvSpPr>
        <p:spPr>
          <a:xfrm>
            <a:off x="5029200" y="3732840"/>
            <a:ext cx="1549800" cy="472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2018" name="CustomShape 41"/>
          <p:cNvSpPr/>
          <p:nvPr/>
        </p:nvSpPr>
        <p:spPr>
          <a:xfrm>
            <a:off x="6221880" y="3840480"/>
            <a:ext cx="1184040" cy="17820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9"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20" name="CustomShape 2"/>
          <p:cNvSpPr/>
          <p:nvPr/>
        </p:nvSpPr>
        <p:spPr>
          <a:xfrm>
            <a:off x="352440" y="1235160"/>
            <a:ext cx="16585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while</a:t>
            </a:r>
            <a:endParaRPr b="0" lang="en-US" sz="3600" spc="-1" strike="noStrike">
              <a:latin typeface="Arial"/>
            </a:endParaRPr>
          </a:p>
        </p:txBody>
      </p:sp>
      <p:sp>
        <p:nvSpPr>
          <p:cNvPr id="2021"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while loop keeps executing its scope until its condition is False, the loop stops at this point .</a:t>
            </a:r>
            <a:endParaRPr b="0" lang="en-US" sz="2200" spc="-1" strike="noStrike">
              <a:latin typeface="Arial"/>
            </a:endParaRPr>
          </a:p>
        </p:txBody>
      </p:sp>
      <p:pic>
        <p:nvPicPr>
          <p:cNvPr id="2022" name="Picture 11" descr=""/>
          <p:cNvPicPr/>
          <p:nvPr/>
        </p:nvPicPr>
        <p:blipFill>
          <a:blip r:embed="rId1"/>
          <a:stretch/>
        </p:blipFill>
        <p:spPr>
          <a:xfrm>
            <a:off x="11110680" y="123840"/>
            <a:ext cx="923400" cy="974520"/>
          </a:xfrm>
          <a:prstGeom prst="rect">
            <a:avLst/>
          </a:prstGeom>
          <a:ln>
            <a:noFill/>
          </a:ln>
        </p:spPr>
      </p:pic>
      <p:sp>
        <p:nvSpPr>
          <p:cNvPr id="202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3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03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03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3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04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4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4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5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5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062" name="" descr=""/>
          <p:cNvPicPr/>
          <p:nvPr/>
        </p:nvPicPr>
        <p:blipFill>
          <a:blip r:embed="rId5"/>
          <a:stretch/>
        </p:blipFill>
        <p:spPr>
          <a:xfrm>
            <a:off x="7223760" y="3474720"/>
            <a:ext cx="2651040" cy="1901520"/>
          </a:xfrm>
          <a:prstGeom prst="rect">
            <a:avLst/>
          </a:prstGeom>
          <a:ln>
            <a:noFill/>
          </a:ln>
        </p:spPr>
      </p:pic>
      <p:pic>
        <p:nvPicPr>
          <p:cNvPr id="2063" name="" descr=""/>
          <p:cNvPicPr/>
          <p:nvPr/>
        </p:nvPicPr>
        <p:blipFill>
          <a:blip r:embed="rId6"/>
          <a:stretch/>
        </p:blipFill>
        <p:spPr>
          <a:xfrm>
            <a:off x="1005840" y="3208320"/>
            <a:ext cx="3934080" cy="246024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4"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65" name="CustomShape 2"/>
          <p:cNvSpPr/>
          <p:nvPr/>
        </p:nvSpPr>
        <p:spPr>
          <a:xfrm>
            <a:off x="352440" y="1235160"/>
            <a:ext cx="83556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t>
            </a:r>
            <a:endParaRPr b="0" lang="en-US" sz="3600" spc="-1" strike="noStrike">
              <a:latin typeface="Arial"/>
            </a:endParaRPr>
          </a:p>
        </p:txBody>
      </p:sp>
      <p:sp>
        <p:nvSpPr>
          <p:cNvPr id="2066"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simpler way to write x=x+1 is x+=1, the same applies for all other arithmetic operations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E.g.</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x=x**2</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x**=2</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also</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x=x//7</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x//=7</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so on …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endParaRPr b="0" lang="en-US" sz="2200" spc="-1" strike="noStrike">
              <a:latin typeface="Arial"/>
            </a:endParaRPr>
          </a:p>
        </p:txBody>
      </p:sp>
      <p:pic>
        <p:nvPicPr>
          <p:cNvPr id="2067" name="Picture 11" descr=""/>
          <p:cNvPicPr/>
          <p:nvPr/>
        </p:nvPicPr>
        <p:blipFill>
          <a:blip r:embed="rId1"/>
          <a:stretch/>
        </p:blipFill>
        <p:spPr>
          <a:xfrm>
            <a:off x="11110680" y="123840"/>
            <a:ext cx="923400" cy="974520"/>
          </a:xfrm>
          <a:prstGeom prst="rect">
            <a:avLst/>
          </a:prstGeom>
          <a:ln>
            <a:noFill/>
          </a:ln>
        </p:spPr>
      </p:pic>
      <p:sp>
        <p:nvSpPr>
          <p:cNvPr id="2068"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9"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0"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1"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2"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3"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4"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5"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6"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7"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8"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9"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0"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81"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082"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083"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84"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085"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6"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7"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8"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9"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0"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91"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2"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3"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94"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5"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6"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97"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98"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9"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0"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1"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2"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3"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4"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5"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6"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07"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08" name="CustomShape 2"/>
          <p:cNvSpPr/>
          <p:nvPr/>
        </p:nvSpPr>
        <p:spPr>
          <a:xfrm>
            <a:off x="352440" y="1235160"/>
            <a:ext cx="45846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Ternary operator </a:t>
            </a:r>
            <a:endParaRPr b="0" lang="en-US" sz="3600" spc="-1" strike="noStrike">
              <a:latin typeface="Arial"/>
            </a:endParaRPr>
          </a:p>
        </p:txBody>
      </p:sp>
      <p:sp>
        <p:nvSpPr>
          <p:cNvPr id="2109"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Python doesn’t have the conventional ternary operator “condition ? true_exe:false_exe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but has a more descriptive statement : “true_exe if condition else false_exe”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110" name="Picture 11" descr=""/>
          <p:cNvPicPr/>
          <p:nvPr/>
        </p:nvPicPr>
        <p:blipFill>
          <a:blip r:embed="rId1"/>
          <a:stretch/>
        </p:blipFill>
        <p:spPr>
          <a:xfrm>
            <a:off x="11110680" y="123840"/>
            <a:ext cx="923400" cy="974520"/>
          </a:xfrm>
          <a:prstGeom prst="rect">
            <a:avLst/>
          </a:prstGeom>
          <a:ln>
            <a:noFill/>
          </a:ln>
        </p:spPr>
      </p:pic>
      <p:sp>
        <p:nvSpPr>
          <p:cNvPr id="2111"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2"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3"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4"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5"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6"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7"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8"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9"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0"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1"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2"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3"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24"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125"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126"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27"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128"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9"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0"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1"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2"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3"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34"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5"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6"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37"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8"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9"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0"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41"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2"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3"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4"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5"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6"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7"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8"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9"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50" name="" descr=""/>
          <p:cNvPicPr/>
          <p:nvPr/>
        </p:nvPicPr>
        <p:blipFill>
          <a:blip r:embed="rId5"/>
          <a:stretch/>
        </p:blipFill>
        <p:spPr>
          <a:xfrm>
            <a:off x="3925800" y="5092560"/>
            <a:ext cx="4339440" cy="776520"/>
          </a:xfrm>
          <a:prstGeom prst="rect">
            <a:avLst/>
          </a:prstGeom>
          <a:ln>
            <a:noFill/>
          </a:ln>
        </p:spPr>
      </p:pic>
      <p:pic>
        <p:nvPicPr>
          <p:cNvPr id="2151" name="" descr=""/>
          <p:cNvPicPr/>
          <p:nvPr/>
        </p:nvPicPr>
        <p:blipFill>
          <a:blip r:embed="rId6"/>
          <a:stretch/>
        </p:blipFill>
        <p:spPr>
          <a:xfrm>
            <a:off x="648000" y="3173760"/>
            <a:ext cx="10895400" cy="1799280"/>
          </a:xfrm>
          <a:prstGeom prst="rect">
            <a:avLst/>
          </a:prstGeom>
          <a:ln>
            <a:noFill/>
          </a:ln>
        </p:spPr>
      </p:pic>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2"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53" name="CustomShape 2"/>
          <p:cNvSpPr/>
          <p:nvPr/>
        </p:nvSpPr>
        <p:spPr>
          <a:xfrm>
            <a:off x="352440" y="1235160"/>
            <a:ext cx="47674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break &amp; continue </a:t>
            </a:r>
            <a:endParaRPr b="0" lang="en-US" sz="3600" spc="-1" strike="noStrike">
              <a:latin typeface="Arial"/>
            </a:endParaRPr>
          </a:p>
        </p:txBody>
      </p:sp>
      <p:sp>
        <p:nvSpPr>
          <p:cNvPr id="2154"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break keyword exits the enclosing running loop, and the continue statement causes the interpreter to stop executing the current iteration and start from the beginning of the loop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155" name="Picture 11" descr=""/>
          <p:cNvPicPr/>
          <p:nvPr/>
        </p:nvPicPr>
        <p:blipFill>
          <a:blip r:embed="rId1"/>
          <a:stretch/>
        </p:blipFill>
        <p:spPr>
          <a:xfrm>
            <a:off x="11110680" y="123840"/>
            <a:ext cx="923400" cy="974520"/>
          </a:xfrm>
          <a:prstGeom prst="rect">
            <a:avLst/>
          </a:prstGeom>
          <a:ln>
            <a:noFill/>
          </a:ln>
        </p:spPr>
      </p:pic>
      <p:sp>
        <p:nvSpPr>
          <p:cNvPr id="2156"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7"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8"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9"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0"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1"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2"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3"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4"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5"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6"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7"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8"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69"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170"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171"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72"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173"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4"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5"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6"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7"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8"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79"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0"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1"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2"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3"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4"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5"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86"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7"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8"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9"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0"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1"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2"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3"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4"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95" name="" descr=""/>
          <p:cNvPicPr/>
          <p:nvPr/>
        </p:nvPicPr>
        <p:blipFill>
          <a:blip r:embed="rId5"/>
          <a:stretch/>
        </p:blipFill>
        <p:spPr>
          <a:xfrm>
            <a:off x="8378640" y="3632400"/>
            <a:ext cx="1313280" cy="1999080"/>
          </a:xfrm>
          <a:prstGeom prst="rect">
            <a:avLst/>
          </a:prstGeom>
          <a:ln>
            <a:noFill/>
          </a:ln>
        </p:spPr>
      </p:pic>
      <p:pic>
        <p:nvPicPr>
          <p:cNvPr id="2196" name="" descr=""/>
          <p:cNvPicPr/>
          <p:nvPr/>
        </p:nvPicPr>
        <p:blipFill>
          <a:blip r:embed="rId6"/>
          <a:stretch/>
        </p:blipFill>
        <p:spPr>
          <a:xfrm>
            <a:off x="1828800" y="3107520"/>
            <a:ext cx="5003280" cy="310968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352440" y="324000"/>
            <a:ext cx="78710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210" name="CustomShape 2"/>
          <p:cNvSpPr/>
          <p:nvPr/>
        </p:nvSpPr>
        <p:spPr>
          <a:xfrm>
            <a:off x="352440" y="1235160"/>
            <a:ext cx="75052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211" name="CustomShape 3"/>
          <p:cNvSpPr/>
          <p:nvPr/>
        </p:nvSpPr>
        <p:spPr>
          <a:xfrm>
            <a:off x="352440" y="1931040"/>
            <a:ext cx="11436120" cy="1233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088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endParaRPr b="0" lang="en-US" sz="2200" spc="-1" strike="noStrike">
              <a:latin typeface="Arial"/>
            </a:endParaRPr>
          </a:p>
        </p:txBody>
      </p:sp>
      <p:pic>
        <p:nvPicPr>
          <p:cNvPr id="212" name="Picture 11" descr=""/>
          <p:cNvPicPr/>
          <p:nvPr/>
        </p:nvPicPr>
        <p:blipFill>
          <a:blip r:embed="rId1"/>
          <a:stretch/>
        </p:blipFill>
        <p:spPr>
          <a:xfrm>
            <a:off x="11110680" y="123840"/>
            <a:ext cx="923400" cy="974520"/>
          </a:xfrm>
          <a:prstGeom prst="rect">
            <a:avLst/>
          </a:prstGeom>
          <a:ln>
            <a:noFill/>
          </a:ln>
        </p:spPr>
      </p:pic>
      <p:sp>
        <p:nvSpPr>
          <p:cNvPr id="21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2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2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3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2" name="" descr=""/>
          <p:cNvPicPr/>
          <p:nvPr/>
        </p:nvPicPr>
        <p:blipFill>
          <a:blip r:embed="rId5"/>
          <a:srcRect l="0" t="0" r="5" b="47180"/>
          <a:stretch/>
        </p:blipFill>
        <p:spPr>
          <a:xfrm>
            <a:off x="216000" y="2324880"/>
            <a:ext cx="5343120" cy="3103920"/>
          </a:xfrm>
          <a:prstGeom prst="rect">
            <a:avLst/>
          </a:prstGeom>
          <a:ln>
            <a:noFill/>
          </a:ln>
        </p:spPr>
      </p:pic>
      <p:pic>
        <p:nvPicPr>
          <p:cNvPr id="253" name="" descr=""/>
          <p:cNvPicPr/>
          <p:nvPr/>
        </p:nvPicPr>
        <p:blipFill>
          <a:blip r:embed="rId6"/>
          <a:srcRect l="0" t="50253" r="5" b="0"/>
          <a:stretch/>
        </p:blipFill>
        <p:spPr>
          <a:xfrm>
            <a:off x="6294600" y="2324880"/>
            <a:ext cx="5676480" cy="3103920"/>
          </a:xfrm>
          <a:prstGeom prst="rect">
            <a:avLst/>
          </a:prstGeom>
          <a:ln>
            <a:noFill/>
          </a:ln>
        </p:spPr>
      </p:pic>
      <p:sp>
        <p:nvSpPr>
          <p:cNvPr id="254" name="CustomShape 40"/>
          <p:cNvSpPr/>
          <p:nvPr/>
        </p:nvSpPr>
        <p:spPr>
          <a:xfrm>
            <a:off x="11171880" y="5427720"/>
            <a:ext cx="873720" cy="25596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680059"/>
                </a:solidFill>
                <a:latin typeface="Arial"/>
                <a:ea typeface="DejaVu Sans"/>
              </a:rPr>
              <a:t>By dbader</a:t>
            </a:r>
            <a:endParaRPr b="0" lang="en-US" sz="1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97" name="CustomShape 1"/>
          <p:cNvSpPr/>
          <p:nvPr/>
        </p:nvSpPr>
        <p:spPr>
          <a:xfrm>
            <a:off x="352440" y="324000"/>
            <a:ext cx="915660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98" name="CustomShape 2"/>
          <p:cNvSpPr/>
          <p:nvPr/>
        </p:nvSpPr>
        <p:spPr>
          <a:xfrm>
            <a:off x="352440" y="1235160"/>
            <a:ext cx="42188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 after loops </a:t>
            </a:r>
            <a:endParaRPr b="0" lang="en-US" sz="3600" spc="-1" strike="noStrike">
              <a:latin typeface="Arial"/>
            </a:endParaRPr>
          </a:p>
        </p:txBody>
      </p:sp>
      <p:sp>
        <p:nvSpPr>
          <p:cNvPr id="2199"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else statement after a loop would execute if the condition of the loop ever evaluates to False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00" name="Picture 11" descr=""/>
          <p:cNvPicPr/>
          <p:nvPr/>
        </p:nvPicPr>
        <p:blipFill>
          <a:blip r:embed="rId1"/>
          <a:stretch/>
        </p:blipFill>
        <p:spPr>
          <a:xfrm>
            <a:off x="11110680" y="123840"/>
            <a:ext cx="923400" cy="974520"/>
          </a:xfrm>
          <a:prstGeom prst="rect">
            <a:avLst/>
          </a:prstGeom>
          <a:ln>
            <a:noFill/>
          </a:ln>
        </p:spPr>
      </p:pic>
      <p:sp>
        <p:nvSpPr>
          <p:cNvPr id="2201"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2"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3"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4"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5"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6"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7"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8"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9"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0"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1"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2"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3"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14"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215"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216"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17"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218"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9"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0"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1"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2"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3"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24"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5"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6"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27"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8"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9"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0"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31"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2"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3"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4"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5"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6"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7"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8"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39"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40" name="" descr=""/>
          <p:cNvPicPr/>
          <p:nvPr/>
        </p:nvPicPr>
        <p:blipFill>
          <a:blip r:embed="rId5"/>
          <a:stretch/>
        </p:blipFill>
        <p:spPr>
          <a:xfrm>
            <a:off x="7132320" y="3017520"/>
            <a:ext cx="1875240" cy="2808720"/>
          </a:xfrm>
          <a:prstGeom prst="rect">
            <a:avLst/>
          </a:prstGeom>
          <a:ln>
            <a:noFill/>
          </a:ln>
        </p:spPr>
      </p:pic>
      <p:pic>
        <p:nvPicPr>
          <p:cNvPr id="2241" name="" descr=""/>
          <p:cNvPicPr/>
          <p:nvPr/>
        </p:nvPicPr>
        <p:blipFill>
          <a:blip r:embed="rId6"/>
          <a:stretch/>
        </p:blipFill>
        <p:spPr>
          <a:xfrm>
            <a:off x="1874880" y="2730240"/>
            <a:ext cx="4342320" cy="3447360"/>
          </a:xfrm>
          <a:prstGeom prst="rect">
            <a:avLst/>
          </a:prstGeom>
          <a:ln>
            <a:noFill/>
          </a:ln>
        </p:spPr>
      </p:pic>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2"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243" name="CustomShape 2"/>
          <p:cNvSpPr/>
          <p:nvPr/>
        </p:nvSpPr>
        <p:spPr>
          <a:xfrm>
            <a:off x="352440" y="1235160"/>
            <a:ext cx="275616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Definition </a:t>
            </a:r>
            <a:endParaRPr b="0" lang="en-US" sz="3600" spc="-1" strike="noStrike">
              <a:latin typeface="Arial"/>
            </a:endParaRPr>
          </a:p>
        </p:txBody>
      </p:sp>
      <p:sp>
        <p:nvSpPr>
          <p:cNvPr id="2244"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function is defined with def keyword followed by the name of the function followed by a couple of parentheses that holds the function’s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45" name="Picture 11" descr=""/>
          <p:cNvPicPr/>
          <p:nvPr/>
        </p:nvPicPr>
        <p:blipFill>
          <a:blip r:embed="rId1"/>
          <a:stretch/>
        </p:blipFill>
        <p:spPr>
          <a:xfrm>
            <a:off x="11110680" y="123840"/>
            <a:ext cx="923400" cy="974520"/>
          </a:xfrm>
          <a:prstGeom prst="rect">
            <a:avLst/>
          </a:prstGeom>
          <a:ln>
            <a:noFill/>
          </a:ln>
        </p:spPr>
      </p:pic>
      <p:sp>
        <p:nvSpPr>
          <p:cNvPr id="2246"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7"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8"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9"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0"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1"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2"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3"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4"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5"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6"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7"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8"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59"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260"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261"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62"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263"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4"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5"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6"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7"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8"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69"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0"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1"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72"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3"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4"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75"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276"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7"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8"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9"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0"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1"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82"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3"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284"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285" name="" descr=""/>
          <p:cNvPicPr/>
          <p:nvPr/>
        </p:nvPicPr>
        <p:blipFill>
          <a:blip r:embed="rId5"/>
          <a:stretch/>
        </p:blipFill>
        <p:spPr>
          <a:xfrm>
            <a:off x="1577880" y="3599280"/>
            <a:ext cx="9036000" cy="182844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6"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287" name="CustomShape 2"/>
          <p:cNvSpPr/>
          <p:nvPr/>
        </p:nvSpPr>
        <p:spPr>
          <a:xfrm>
            <a:off x="352440" y="1235160"/>
            <a:ext cx="30304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Invocation  </a:t>
            </a:r>
            <a:endParaRPr b="0" lang="en-US" sz="3600" spc="-1" strike="noStrike">
              <a:latin typeface="Arial"/>
            </a:endParaRPr>
          </a:p>
        </p:txBody>
      </p:sp>
      <p:sp>
        <p:nvSpPr>
          <p:cNvPr id="2288"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write the name of the function followed by a couple of parentheses holding the passed arguments or empty parentheses in case the function can take no arguments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289" name="Picture 11" descr=""/>
          <p:cNvPicPr/>
          <p:nvPr/>
        </p:nvPicPr>
        <p:blipFill>
          <a:blip r:embed="rId1"/>
          <a:stretch/>
        </p:blipFill>
        <p:spPr>
          <a:xfrm>
            <a:off x="11110680" y="123840"/>
            <a:ext cx="923400" cy="974520"/>
          </a:xfrm>
          <a:prstGeom prst="rect">
            <a:avLst/>
          </a:prstGeom>
          <a:ln>
            <a:noFill/>
          </a:ln>
        </p:spPr>
      </p:pic>
      <p:sp>
        <p:nvSpPr>
          <p:cNvPr id="2290"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1"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2"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3"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4"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5"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6"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7"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8"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99"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0"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1"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2"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03"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304"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305"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06"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307"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8"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09"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0"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1"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2"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13"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4"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5"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16"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7"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8"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19"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20"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1"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2"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3"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4"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5"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6"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7"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28"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29" name="" descr=""/>
          <p:cNvPicPr/>
          <p:nvPr/>
        </p:nvPicPr>
        <p:blipFill>
          <a:blip r:embed="rId5"/>
          <a:srcRect l="0" t="0" r="0" b="17636"/>
          <a:stretch/>
        </p:blipFill>
        <p:spPr>
          <a:xfrm>
            <a:off x="656640" y="3097800"/>
            <a:ext cx="5303160" cy="1382040"/>
          </a:xfrm>
          <a:prstGeom prst="rect">
            <a:avLst/>
          </a:prstGeom>
          <a:ln>
            <a:noFill/>
          </a:ln>
        </p:spPr>
      </p:pic>
      <p:sp>
        <p:nvSpPr>
          <p:cNvPr id="2330" name="CustomShape 40"/>
          <p:cNvSpPr/>
          <p:nvPr/>
        </p:nvSpPr>
        <p:spPr>
          <a:xfrm>
            <a:off x="6194160" y="3225960"/>
            <a:ext cx="5144040" cy="1162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rPr>
              <a:t>But this code won’t output the return value </a:t>
            </a:r>
            <a:endParaRPr b="0" lang="en-US" sz="1800" spc="-1" strike="noStrike">
              <a:latin typeface="Arial"/>
            </a:endParaRPr>
          </a:p>
          <a:p>
            <a:pPr>
              <a:lnSpc>
                <a:spcPct val="100000"/>
              </a:lnSpc>
            </a:pPr>
            <a:r>
              <a:rPr b="0" lang="en-US" sz="1800" spc="-1" strike="noStrike">
                <a:solidFill>
                  <a:srgbClr val="ce181e"/>
                </a:solidFill>
                <a:latin typeface="Manjari Bold"/>
              </a:rPr>
              <a:t>because we didn’t print It, when we run python</a:t>
            </a:r>
            <a:endParaRPr b="0" lang="en-US" sz="1800" spc="-1" strike="noStrike">
              <a:latin typeface="Arial"/>
            </a:endParaRPr>
          </a:p>
          <a:p>
            <a:pPr>
              <a:lnSpc>
                <a:spcPct val="100000"/>
              </a:lnSpc>
            </a:pPr>
            <a:r>
              <a:rPr b="0" lang="en-US" sz="1800" spc="-1" strike="noStrike">
                <a:solidFill>
                  <a:srgbClr val="ce181e"/>
                </a:solidFill>
                <a:latin typeface="Manjari Bold"/>
              </a:rPr>
              <a:t>file any return value for each line of code is not </a:t>
            </a:r>
            <a:endParaRPr b="0" lang="en-US" sz="1800" spc="-1" strike="noStrike">
              <a:latin typeface="Arial"/>
            </a:endParaRPr>
          </a:p>
          <a:p>
            <a:pPr>
              <a:lnSpc>
                <a:spcPct val="100000"/>
              </a:lnSpc>
            </a:pPr>
            <a:r>
              <a:rPr b="0" lang="en-US" sz="1800" spc="-1" strike="noStrike">
                <a:solidFill>
                  <a:srgbClr val="ce181e"/>
                </a:solidFill>
                <a:latin typeface="Manjari Bold"/>
              </a:rPr>
              <a:t>outputted like in the interpreter .</a:t>
            </a:r>
            <a:endParaRPr b="0" lang="en-US" sz="1800" spc="-1" strike="noStrike">
              <a:latin typeface="Arial"/>
            </a:endParaRPr>
          </a:p>
        </p:txBody>
      </p:sp>
      <p:pic>
        <p:nvPicPr>
          <p:cNvPr id="2331" name="" descr=""/>
          <p:cNvPicPr/>
          <p:nvPr/>
        </p:nvPicPr>
        <p:blipFill>
          <a:blip r:embed="rId6"/>
          <a:srcRect l="0" t="5862" r="0" b="5766"/>
          <a:stretch/>
        </p:blipFill>
        <p:spPr>
          <a:xfrm>
            <a:off x="676080" y="4718880"/>
            <a:ext cx="5303160" cy="1370880"/>
          </a:xfrm>
          <a:prstGeom prst="rect">
            <a:avLst/>
          </a:prstGeom>
          <a:ln>
            <a:noFill/>
          </a:ln>
        </p:spPr>
      </p:pic>
      <p:sp>
        <p:nvSpPr>
          <p:cNvPr id="2332" name="CustomShape 41"/>
          <p:cNvSpPr/>
          <p:nvPr/>
        </p:nvSpPr>
        <p:spPr>
          <a:xfrm>
            <a:off x="7725960" y="5303520"/>
            <a:ext cx="136152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rPr>
              <a:t>Outputs 11</a:t>
            </a:r>
            <a:endParaRPr b="0" lang="en-US" sz="18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33"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34" name="CustomShape 2"/>
          <p:cNvSpPr/>
          <p:nvPr/>
        </p:nvSpPr>
        <p:spPr>
          <a:xfrm>
            <a:off x="352440" y="1235160"/>
            <a:ext cx="412776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Empty function </a:t>
            </a:r>
            <a:endParaRPr b="0" lang="en-US" sz="3600" spc="-1" strike="noStrike">
              <a:latin typeface="Arial"/>
            </a:endParaRPr>
          </a:p>
        </p:txBody>
      </p:sp>
      <p:sp>
        <p:nvSpPr>
          <p:cNvPr id="2335"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We can’t write a function in python and just leave it empty . We use pass keyword in this case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such a function doesn’t return anything in this case, when we invoke it inside print() we get None, which means no value.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36" name="Picture 11" descr=""/>
          <p:cNvPicPr/>
          <p:nvPr/>
        </p:nvPicPr>
        <p:blipFill>
          <a:blip r:embed="rId1"/>
          <a:stretch/>
        </p:blipFill>
        <p:spPr>
          <a:xfrm>
            <a:off x="11110680" y="123840"/>
            <a:ext cx="923400" cy="974520"/>
          </a:xfrm>
          <a:prstGeom prst="rect">
            <a:avLst/>
          </a:prstGeom>
          <a:ln>
            <a:noFill/>
          </a:ln>
        </p:spPr>
      </p:pic>
      <p:sp>
        <p:nvSpPr>
          <p:cNvPr id="2337"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8"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9"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0"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1"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2"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3"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4"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5"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6"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7"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8"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9"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50"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351"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352"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53"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354"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5"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6"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7"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8"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9"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0"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1"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2"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3"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4"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5"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66"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7"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8"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9"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0"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1"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2"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3"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4"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75"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376" name="" descr=""/>
          <p:cNvPicPr/>
          <p:nvPr/>
        </p:nvPicPr>
        <p:blipFill>
          <a:blip r:embed="rId5"/>
          <a:stretch/>
        </p:blipFill>
        <p:spPr>
          <a:xfrm>
            <a:off x="3993480" y="3013920"/>
            <a:ext cx="4204800" cy="183204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77"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378" name="CustomShape 2"/>
          <p:cNvSpPr/>
          <p:nvPr/>
        </p:nvSpPr>
        <p:spPr>
          <a:xfrm>
            <a:off x="352440" y="1235160"/>
            <a:ext cx="19332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return </a:t>
            </a:r>
            <a:endParaRPr b="0" lang="en-US" sz="3600" spc="-1" strike="noStrike">
              <a:latin typeface="Arial"/>
            </a:endParaRPr>
          </a:p>
        </p:txBody>
      </p:sp>
      <p:sp>
        <p:nvSpPr>
          <p:cNvPr id="2379"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return keyword is used to return a value to the caller of the function .We can use it multiple times in one function based on some sort of conditions and we can never use it at all which in this case the function would finish executing and return None, we can also explicitly return None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380" name="Picture 11" descr=""/>
          <p:cNvPicPr/>
          <p:nvPr/>
        </p:nvPicPr>
        <p:blipFill>
          <a:blip r:embed="rId1"/>
          <a:stretch/>
        </p:blipFill>
        <p:spPr>
          <a:xfrm>
            <a:off x="11110680" y="123840"/>
            <a:ext cx="923400" cy="974520"/>
          </a:xfrm>
          <a:prstGeom prst="rect">
            <a:avLst/>
          </a:prstGeom>
          <a:ln>
            <a:noFill/>
          </a:ln>
        </p:spPr>
      </p:pic>
      <p:sp>
        <p:nvSpPr>
          <p:cNvPr id="2381"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2"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3"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4"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5"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6"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7"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8"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9"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0"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1"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2"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3"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394"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395"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396"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397"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398"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9"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0"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1"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2"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3"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04"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5"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6"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07"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8"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9"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0"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11"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2"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3"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4"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5"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6"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7"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8"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9"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20" name="" descr=""/>
          <p:cNvPicPr/>
          <p:nvPr/>
        </p:nvPicPr>
        <p:blipFill>
          <a:blip r:embed="rId5"/>
          <a:stretch/>
        </p:blipFill>
        <p:spPr>
          <a:xfrm>
            <a:off x="3863160" y="3411000"/>
            <a:ext cx="4465080" cy="2618640"/>
          </a:xfrm>
          <a:prstGeom prst="rect">
            <a:avLst/>
          </a:prstGeom>
          <a:ln>
            <a:noFill/>
          </a:ln>
        </p:spPr>
      </p:pic>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1"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22" name="CustomShape 2"/>
          <p:cNvSpPr/>
          <p:nvPr/>
        </p:nvSpPr>
        <p:spPr>
          <a:xfrm>
            <a:off x="352440" y="1235160"/>
            <a:ext cx="504216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Default arguments</a:t>
            </a:r>
            <a:endParaRPr b="0" lang="en-US" sz="3600" spc="-1" strike="noStrike">
              <a:latin typeface="Arial"/>
            </a:endParaRPr>
          </a:p>
        </p:txBody>
      </p:sp>
      <p:sp>
        <p:nvSpPr>
          <p:cNvPr id="2423"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argument can have a default value to be used in case no value was passed for its parameter to the function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The code above outputs “K-Vector”, the first parameter has a passed argument but the second parameter doesn’t have an argument so it uses its default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24" name="Picture 11" descr=""/>
          <p:cNvPicPr/>
          <p:nvPr/>
        </p:nvPicPr>
        <p:blipFill>
          <a:blip r:embed="rId1"/>
          <a:stretch/>
        </p:blipFill>
        <p:spPr>
          <a:xfrm>
            <a:off x="11110680" y="123840"/>
            <a:ext cx="923400" cy="974520"/>
          </a:xfrm>
          <a:prstGeom prst="rect">
            <a:avLst/>
          </a:prstGeom>
          <a:ln>
            <a:noFill/>
          </a:ln>
        </p:spPr>
      </p:pic>
      <p:sp>
        <p:nvSpPr>
          <p:cNvPr id="2425"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6"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7"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8"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9"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0"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1"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2"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3"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4"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5"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6"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7"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38"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439"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440"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41"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442"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3"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4"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5"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6"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7"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48"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9"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0"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51"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2"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3"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54"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5"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6"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7"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8"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9"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0"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1"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2"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63"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464" name="" descr=""/>
          <p:cNvPicPr/>
          <p:nvPr/>
        </p:nvPicPr>
        <p:blipFill>
          <a:blip r:embed="rId5"/>
          <a:stretch/>
        </p:blipFill>
        <p:spPr>
          <a:xfrm>
            <a:off x="2781000" y="3209760"/>
            <a:ext cx="6629760" cy="1633320"/>
          </a:xfrm>
          <a:prstGeom prst="rect">
            <a:avLst/>
          </a:prstGeom>
          <a:ln>
            <a:noFill/>
          </a:ln>
        </p:spPr>
      </p:pic>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5"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466" name="CustomShape 2"/>
          <p:cNvSpPr/>
          <p:nvPr/>
        </p:nvSpPr>
        <p:spPr>
          <a:xfrm>
            <a:off x="352440" y="1235160"/>
            <a:ext cx="440208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print() &amp; input()</a:t>
            </a:r>
            <a:endParaRPr b="0" lang="en-US" sz="3600" spc="-1" strike="noStrike">
              <a:latin typeface="Arial"/>
            </a:endParaRPr>
          </a:p>
        </p:txBody>
      </p:sp>
      <p:sp>
        <p:nvSpPr>
          <p:cNvPr id="2467"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print() is used to output the value it gets to the console, it behaves differently with different data types.</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input() in the other hand is used to retrieve an input from the console and it only gets the input as a string, so sometimes we need to convert it to a different data type before working with it, input also takes an argument and outputs it before asking for input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468" name="Picture 11" descr=""/>
          <p:cNvPicPr/>
          <p:nvPr/>
        </p:nvPicPr>
        <p:blipFill>
          <a:blip r:embed="rId1"/>
          <a:stretch/>
        </p:blipFill>
        <p:spPr>
          <a:xfrm>
            <a:off x="11110680" y="123840"/>
            <a:ext cx="923400" cy="974520"/>
          </a:xfrm>
          <a:prstGeom prst="rect">
            <a:avLst/>
          </a:prstGeom>
          <a:ln>
            <a:noFill/>
          </a:ln>
        </p:spPr>
      </p:pic>
      <p:sp>
        <p:nvSpPr>
          <p:cNvPr id="2469"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0"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1"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2"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3"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4"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5"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6"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7"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8"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9"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0"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1"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482"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483"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484"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485"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486"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7"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8"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9"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0"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1"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92"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3"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4"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95"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6"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7"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98"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99"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0"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1"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2"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3"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4"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5"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6"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7"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08" name="" descr=""/>
          <p:cNvPicPr/>
          <p:nvPr/>
        </p:nvPicPr>
        <p:blipFill>
          <a:blip r:embed="rId5"/>
          <a:stretch/>
        </p:blipFill>
        <p:spPr>
          <a:xfrm>
            <a:off x="3085920" y="4261680"/>
            <a:ext cx="6019560" cy="159588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09"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a:t>
            </a:r>
            <a:r>
              <a:rPr b="1" lang="en-US" sz="5000" spc="-1" strike="noStrike">
                <a:solidFill>
                  <a:srgbClr val="d92027"/>
                </a:solidFill>
                <a:latin typeface="Hack"/>
                <a:ea typeface="Hack"/>
              </a:rPr>
              <a:t>u</a:t>
            </a:r>
            <a:r>
              <a:rPr b="1" lang="en-US" sz="5000" spc="-1" strike="noStrike">
                <a:solidFill>
                  <a:srgbClr val="d92027"/>
                </a:solidFill>
                <a:latin typeface="Hack"/>
                <a:ea typeface="Hack"/>
              </a:rPr>
              <a:t>n</a:t>
            </a:r>
            <a:r>
              <a:rPr b="1" lang="en-US" sz="5000" spc="-1" strike="noStrike">
                <a:solidFill>
                  <a:srgbClr val="d92027"/>
                </a:solidFill>
                <a:latin typeface="Hack"/>
                <a:ea typeface="Hack"/>
              </a:rPr>
              <a:t>c</a:t>
            </a:r>
            <a:r>
              <a:rPr b="1" lang="en-US" sz="5000" spc="-1" strike="noStrike">
                <a:solidFill>
                  <a:srgbClr val="d92027"/>
                </a:solidFill>
                <a:latin typeface="Hack"/>
                <a:ea typeface="Hack"/>
              </a:rPr>
              <a:t>t</a:t>
            </a:r>
            <a:r>
              <a:rPr b="1" lang="en-US" sz="5000" spc="-1" strike="noStrike">
                <a:solidFill>
                  <a:srgbClr val="d92027"/>
                </a:solidFill>
                <a:latin typeface="Hack"/>
                <a:ea typeface="Hack"/>
              </a:rPr>
              <a:t>i</a:t>
            </a:r>
            <a:r>
              <a:rPr b="1" lang="en-US" sz="5000" spc="-1" strike="noStrike">
                <a:solidFill>
                  <a:srgbClr val="d92027"/>
                </a:solidFill>
                <a:latin typeface="Hack"/>
                <a:ea typeface="Hack"/>
              </a:rPr>
              <a:t>o</a:t>
            </a:r>
            <a:r>
              <a:rPr b="1" lang="en-US" sz="5000" spc="-1" strike="noStrike">
                <a:solidFill>
                  <a:srgbClr val="d92027"/>
                </a:solidFill>
                <a:latin typeface="Hack"/>
                <a:ea typeface="Hack"/>
              </a:rPr>
              <a:t>n</a:t>
            </a:r>
            <a:r>
              <a:rPr b="1" lang="en-US" sz="5000" spc="-1" strike="noStrike">
                <a:solidFill>
                  <a:srgbClr val="d92027"/>
                </a:solidFill>
                <a:latin typeface="Hack"/>
                <a:ea typeface="Hack"/>
              </a:rPr>
              <a:t>s</a:t>
            </a:r>
            <a:endParaRPr b="0" lang="en-US" sz="5000" spc="-1" strike="noStrike">
              <a:latin typeface="Arial"/>
            </a:endParaRPr>
          </a:p>
        </p:txBody>
      </p:sp>
      <p:sp>
        <p:nvSpPr>
          <p:cNvPr id="2510" name="CustomShape 2"/>
          <p:cNvSpPr/>
          <p:nvPr/>
        </p:nvSpPr>
        <p:spPr>
          <a:xfrm>
            <a:off x="352440" y="1235160"/>
            <a:ext cx="879156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a:t>
            </a:r>
            <a:r>
              <a:rPr b="1" lang="en-US" sz="3600" spc="-1" strike="noStrike">
                <a:solidFill>
                  <a:srgbClr val="46484a"/>
                </a:solidFill>
                <a:latin typeface="Hack"/>
                <a:ea typeface="Hack"/>
              </a:rPr>
              <a:t>o</a:t>
            </a:r>
            <a:r>
              <a:rPr b="1" lang="en-US" sz="3600" spc="-1" strike="noStrike">
                <a:solidFill>
                  <a:srgbClr val="46484a"/>
                </a:solidFill>
                <a:latin typeface="Hack"/>
                <a:ea typeface="Hack"/>
              </a:rPr>
              <a:t>si</a:t>
            </a:r>
            <a:r>
              <a:rPr b="1" lang="en-US" sz="3600" spc="-1" strike="noStrike">
                <a:solidFill>
                  <a:srgbClr val="46484a"/>
                </a:solidFill>
                <a:latin typeface="Hack"/>
                <a:ea typeface="Hack"/>
              </a:rPr>
              <a:t>ti</a:t>
            </a:r>
            <a:r>
              <a:rPr b="1" lang="en-US" sz="3600" spc="-1" strike="noStrike">
                <a:solidFill>
                  <a:srgbClr val="46484a"/>
                </a:solidFill>
                <a:latin typeface="Hack"/>
                <a:ea typeface="Hack"/>
              </a:rPr>
              <a:t>o</a:t>
            </a:r>
            <a:r>
              <a:rPr b="1" lang="en-US" sz="3600" spc="-1" strike="noStrike">
                <a:solidFill>
                  <a:srgbClr val="46484a"/>
                </a:solidFill>
                <a:latin typeface="Hack"/>
                <a:ea typeface="Hack"/>
              </a:rPr>
              <a:t>n</a:t>
            </a:r>
            <a:r>
              <a:rPr b="1" lang="en-US" sz="3600" spc="-1" strike="noStrike">
                <a:solidFill>
                  <a:srgbClr val="46484a"/>
                </a:solidFill>
                <a:latin typeface="Hack"/>
                <a:ea typeface="Hack"/>
              </a:rPr>
              <a:t>al </a:t>
            </a:r>
            <a:r>
              <a:rPr b="1" lang="en-US" sz="3600" spc="-1" strike="noStrike">
                <a:solidFill>
                  <a:srgbClr val="46484a"/>
                </a:solidFill>
                <a:latin typeface="Hack"/>
                <a:ea typeface="Hack"/>
              </a:rPr>
              <a:t>a</a:t>
            </a:r>
            <a:r>
              <a:rPr b="1" lang="en-US" sz="3600" spc="-1" strike="noStrike">
                <a:solidFill>
                  <a:srgbClr val="46484a"/>
                </a:solidFill>
                <a:latin typeface="Hack"/>
                <a:ea typeface="Hack"/>
              </a:rPr>
              <a:t>n</a:t>
            </a:r>
            <a:r>
              <a:rPr b="1" lang="en-US" sz="3600" spc="-1" strike="noStrike">
                <a:solidFill>
                  <a:srgbClr val="46484a"/>
                </a:solidFill>
                <a:latin typeface="Hack"/>
                <a:ea typeface="Hack"/>
              </a:rPr>
              <a:t>d </a:t>
            </a:r>
            <a:r>
              <a:rPr b="1" lang="en-US" sz="3600" spc="-1" strike="noStrike">
                <a:solidFill>
                  <a:srgbClr val="46484a"/>
                </a:solidFill>
                <a:latin typeface="Hack"/>
                <a:ea typeface="Hack"/>
              </a:rPr>
              <a:t>n</a:t>
            </a:r>
            <a:r>
              <a:rPr b="1" lang="en-US" sz="3600" spc="-1" strike="noStrike">
                <a:solidFill>
                  <a:srgbClr val="46484a"/>
                </a:solidFill>
                <a:latin typeface="Hack"/>
                <a:ea typeface="Hack"/>
              </a:rPr>
              <a:t>a</a:t>
            </a:r>
            <a:r>
              <a:rPr b="1" lang="en-US" sz="3600" spc="-1" strike="noStrike">
                <a:solidFill>
                  <a:srgbClr val="46484a"/>
                </a:solidFill>
                <a:latin typeface="Hack"/>
                <a:ea typeface="Hack"/>
              </a:rPr>
              <a:t>m</a:t>
            </a:r>
            <a:r>
              <a:rPr b="1" lang="en-US" sz="3600" spc="-1" strike="noStrike">
                <a:solidFill>
                  <a:srgbClr val="46484a"/>
                </a:solidFill>
                <a:latin typeface="Hack"/>
                <a:ea typeface="Hack"/>
              </a:rPr>
              <a:t>e</a:t>
            </a:r>
            <a:r>
              <a:rPr b="1" lang="en-US" sz="3600" spc="-1" strike="noStrike">
                <a:solidFill>
                  <a:srgbClr val="46484a"/>
                </a:solidFill>
                <a:latin typeface="Hack"/>
                <a:ea typeface="Hack"/>
              </a:rPr>
              <a:t>d </a:t>
            </a:r>
            <a:r>
              <a:rPr b="1" lang="en-US" sz="3600" spc="-1" strike="noStrike">
                <a:solidFill>
                  <a:srgbClr val="46484a"/>
                </a:solidFill>
                <a:latin typeface="Hack"/>
                <a:ea typeface="Hack"/>
              </a:rPr>
              <a:t>a</a:t>
            </a:r>
            <a:r>
              <a:rPr b="1" lang="en-US" sz="3600" spc="-1" strike="noStrike">
                <a:solidFill>
                  <a:srgbClr val="46484a"/>
                </a:solidFill>
                <a:latin typeface="Hack"/>
                <a:ea typeface="Hack"/>
              </a:rPr>
              <a:t>r</a:t>
            </a:r>
            <a:r>
              <a:rPr b="1" lang="en-US" sz="3600" spc="-1" strike="noStrike">
                <a:solidFill>
                  <a:srgbClr val="46484a"/>
                </a:solidFill>
                <a:latin typeface="Hack"/>
                <a:ea typeface="Hack"/>
              </a:rPr>
              <a:t>g</a:t>
            </a:r>
            <a:r>
              <a:rPr b="1" lang="en-US" sz="3600" spc="-1" strike="noStrike">
                <a:solidFill>
                  <a:srgbClr val="46484a"/>
                </a:solidFill>
                <a:latin typeface="Hack"/>
                <a:ea typeface="Hack"/>
              </a:rPr>
              <a:t>u</a:t>
            </a:r>
            <a:r>
              <a:rPr b="1" lang="en-US" sz="3600" spc="-1" strike="noStrike">
                <a:solidFill>
                  <a:srgbClr val="46484a"/>
                </a:solidFill>
                <a:latin typeface="Hack"/>
                <a:ea typeface="Hack"/>
              </a:rPr>
              <a:t>m</a:t>
            </a:r>
            <a:r>
              <a:rPr b="1" lang="en-US" sz="3600" spc="-1" strike="noStrike">
                <a:solidFill>
                  <a:srgbClr val="46484a"/>
                </a:solidFill>
                <a:latin typeface="Hack"/>
                <a:ea typeface="Hack"/>
              </a:rPr>
              <a:t>e</a:t>
            </a:r>
            <a:r>
              <a:rPr b="1" lang="en-US" sz="3600" spc="-1" strike="noStrike">
                <a:solidFill>
                  <a:srgbClr val="46484a"/>
                </a:solidFill>
                <a:latin typeface="Hack"/>
                <a:ea typeface="Hack"/>
              </a:rPr>
              <a:t>n</a:t>
            </a:r>
            <a:r>
              <a:rPr b="1" lang="en-US" sz="3600" spc="-1" strike="noStrike">
                <a:solidFill>
                  <a:srgbClr val="46484a"/>
                </a:solidFill>
                <a:latin typeface="Hack"/>
                <a:ea typeface="Hack"/>
              </a:rPr>
              <a:t>t</a:t>
            </a:r>
            <a:r>
              <a:rPr b="1" lang="en-US" sz="3600" spc="-1" strike="noStrike">
                <a:solidFill>
                  <a:srgbClr val="46484a"/>
                </a:solidFill>
                <a:latin typeface="Hack"/>
                <a:ea typeface="Hack"/>
              </a:rPr>
              <a:t>s</a:t>
            </a:r>
            <a:endParaRPr b="0" lang="en-US" sz="3600" spc="-1" strike="noStrike">
              <a:latin typeface="Arial"/>
            </a:endParaRPr>
          </a:p>
        </p:txBody>
      </p:sp>
      <p:sp>
        <p:nvSpPr>
          <p:cNvPr id="2511"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512" name="Picture 11" descr=""/>
          <p:cNvPicPr/>
          <p:nvPr/>
        </p:nvPicPr>
        <p:blipFill>
          <a:blip r:embed="rId1"/>
          <a:stretch/>
        </p:blipFill>
        <p:spPr>
          <a:xfrm>
            <a:off x="11110680" y="123840"/>
            <a:ext cx="923400" cy="974520"/>
          </a:xfrm>
          <a:prstGeom prst="rect">
            <a:avLst/>
          </a:prstGeom>
          <a:ln>
            <a:noFill/>
          </a:ln>
        </p:spPr>
      </p:pic>
      <p:sp>
        <p:nvSpPr>
          <p:cNvPr id="251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2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2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52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52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a:t>
            </a:r>
            <a:r>
              <a:rPr b="1" lang="en-US" sz="1800" spc="-1" strike="noStrike">
                <a:solidFill>
                  <a:srgbClr val="000000"/>
                </a:solidFill>
                <a:latin typeface="Hack"/>
                <a:ea typeface="Hack"/>
              </a:rPr>
              <a:t>w </a:t>
            </a:r>
            <a:r>
              <a:rPr b="1" lang="en-US" sz="1800" spc="-1" strike="noStrike">
                <a:solidFill>
                  <a:srgbClr val="000000"/>
                </a:solidFill>
                <a:latin typeface="Hack"/>
                <a:ea typeface="Hack"/>
              </a:rPr>
              <a:t>Thr</a:t>
            </a:r>
            <a:r>
              <a:rPr b="1" lang="en-US" sz="1800" spc="-1" strike="noStrike">
                <a:solidFill>
                  <a:srgbClr val="000000"/>
                </a:solidFill>
                <a:latin typeface="Hack"/>
                <a:ea typeface="Hack"/>
              </a:rPr>
              <a:t>oug</a:t>
            </a:r>
            <a:r>
              <a:rPr b="1" lang="en-US" sz="1800" spc="-1" strike="noStrike">
                <a:solidFill>
                  <a:srgbClr val="000000"/>
                </a:solidFill>
                <a:latin typeface="Hack"/>
                <a:ea typeface="Hack"/>
              </a:rPr>
              <a:t>h</a:t>
            </a:r>
            <a:endParaRPr b="0" lang="en-US" sz="1800" spc="-1" strike="noStrike">
              <a:latin typeface="Arial"/>
            </a:endParaRPr>
          </a:p>
        </p:txBody>
      </p:sp>
      <p:pic>
        <p:nvPicPr>
          <p:cNvPr id="252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53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3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3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3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4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4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4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5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52" name="" descr=""/>
          <p:cNvPicPr/>
          <p:nvPr/>
        </p:nvPicPr>
        <p:blipFill>
          <a:blip r:embed="rId5"/>
          <a:stretch/>
        </p:blipFill>
        <p:spPr>
          <a:xfrm>
            <a:off x="7828560" y="2526840"/>
            <a:ext cx="1281600" cy="2747520"/>
          </a:xfrm>
          <a:prstGeom prst="rect">
            <a:avLst/>
          </a:prstGeom>
          <a:ln>
            <a:noFill/>
          </a:ln>
        </p:spPr>
      </p:pic>
      <p:pic>
        <p:nvPicPr>
          <p:cNvPr id="2553" name="" descr=""/>
          <p:cNvPicPr/>
          <p:nvPr/>
        </p:nvPicPr>
        <p:blipFill>
          <a:blip r:embed="rId6"/>
          <a:stretch/>
        </p:blipFill>
        <p:spPr>
          <a:xfrm>
            <a:off x="1161000" y="2406960"/>
            <a:ext cx="5114520" cy="3018960"/>
          </a:xfrm>
          <a:prstGeom prst="rect">
            <a:avLst/>
          </a:prstGeom>
          <a:ln>
            <a:noFill/>
          </a:ln>
        </p:spPr>
      </p:pic>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4"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555" name="CustomShape 2"/>
          <p:cNvSpPr/>
          <p:nvPr/>
        </p:nvSpPr>
        <p:spPr>
          <a:xfrm>
            <a:off x="352440" y="1235160"/>
            <a:ext cx="879156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Positional and named arguments</a:t>
            </a:r>
            <a:endParaRPr b="0" lang="en-US" sz="3600" spc="-1" strike="noStrike">
              <a:latin typeface="Arial"/>
            </a:endParaRPr>
          </a:p>
        </p:txBody>
      </p:sp>
      <p:sp>
        <p:nvSpPr>
          <p:cNvPr id="2556"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2557" name="Picture 11" descr=""/>
          <p:cNvPicPr/>
          <p:nvPr/>
        </p:nvPicPr>
        <p:blipFill>
          <a:blip r:embed="rId1"/>
          <a:stretch/>
        </p:blipFill>
        <p:spPr>
          <a:xfrm>
            <a:off x="11110680" y="123840"/>
            <a:ext cx="923400" cy="974520"/>
          </a:xfrm>
          <a:prstGeom prst="rect">
            <a:avLst/>
          </a:prstGeom>
          <a:ln>
            <a:noFill/>
          </a:ln>
        </p:spPr>
      </p:pic>
      <p:sp>
        <p:nvSpPr>
          <p:cNvPr id="2558"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59"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0"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1"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2"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3"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4"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5"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6"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7"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8"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9"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0"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571"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572"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573"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574"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575"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6"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7"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8"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79"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0"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81"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2"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3"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84"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5"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6"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87"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588"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89"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0"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1"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2"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3"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94"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5"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96"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97" name="" descr=""/>
          <p:cNvPicPr/>
          <p:nvPr/>
        </p:nvPicPr>
        <p:blipFill>
          <a:blip r:embed="rId5"/>
          <a:stretch/>
        </p:blipFill>
        <p:spPr>
          <a:xfrm>
            <a:off x="5063040" y="3654720"/>
            <a:ext cx="7049520" cy="784080"/>
          </a:xfrm>
          <a:prstGeom prst="rect">
            <a:avLst/>
          </a:prstGeom>
          <a:ln>
            <a:noFill/>
          </a:ln>
        </p:spPr>
      </p:pic>
      <p:pic>
        <p:nvPicPr>
          <p:cNvPr id="2598" name="" descr=""/>
          <p:cNvPicPr/>
          <p:nvPr/>
        </p:nvPicPr>
        <p:blipFill>
          <a:blip r:embed="rId6"/>
          <a:stretch/>
        </p:blipFill>
        <p:spPr>
          <a:xfrm>
            <a:off x="235800" y="2572200"/>
            <a:ext cx="4619160" cy="2914200"/>
          </a:xfrm>
          <a:prstGeom prst="rect">
            <a:avLst/>
          </a:prstGeom>
          <a:ln>
            <a:noFill/>
          </a:ln>
        </p:spPr>
      </p:pic>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99"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00" name="CustomShape 2"/>
          <p:cNvSpPr/>
          <p:nvPr/>
        </p:nvSpPr>
        <p:spPr>
          <a:xfrm>
            <a:off x="352440" y="1235160"/>
            <a:ext cx="16592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*args</a:t>
            </a:r>
            <a:endParaRPr b="0" lang="en-US" sz="3600" spc="-1" strike="noStrike">
              <a:latin typeface="Arial"/>
            </a:endParaRPr>
          </a:p>
        </p:txBody>
      </p:sp>
      <p:sp>
        <p:nvSpPr>
          <p:cNvPr id="2601"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*args is used to collect an unlimited number or positional arguments and stores them inside a tuple called args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602" name="Picture 11" descr=""/>
          <p:cNvPicPr/>
          <p:nvPr/>
        </p:nvPicPr>
        <p:blipFill>
          <a:blip r:embed="rId1"/>
          <a:stretch/>
        </p:blipFill>
        <p:spPr>
          <a:xfrm>
            <a:off x="11110680" y="123840"/>
            <a:ext cx="923400" cy="974520"/>
          </a:xfrm>
          <a:prstGeom prst="rect">
            <a:avLst/>
          </a:prstGeom>
          <a:ln>
            <a:noFill/>
          </a:ln>
        </p:spPr>
      </p:pic>
      <p:sp>
        <p:nvSpPr>
          <p:cNvPr id="260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1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61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61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1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62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2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2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3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3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4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42" name="" descr=""/>
          <p:cNvPicPr/>
          <p:nvPr/>
        </p:nvPicPr>
        <p:blipFill>
          <a:blip r:embed="rId5"/>
          <a:stretch/>
        </p:blipFill>
        <p:spPr>
          <a:xfrm>
            <a:off x="4386600" y="5029200"/>
            <a:ext cx="3418920" cy="1005840"/>
          </a:xfrm>
          <a:prstGeom prst="rect">
            <a:avLst/>
          </a:prstGeom>
          <a:ln>
            <a:noFill/>
          </a:ln>
        </p:spPr>
      </p:pic>
      <p:pic>
        <p:nvPicPr>
          <p:cNvPr id="2643" name="" descr=""/>
          <p:cNvPicPr/>
          <p:nvPr/>
        </p:nvPicPr>
        <p:blipFill>
          <a:blip r:embed="rId6"/>
          <a:stretch/>
        </p:blipFill>
        <p:spPr>
          <a:xfrm>
            <a:off x="2095560" y="3200400"/>
            <a:ext cx="8000640" cy="1657080"/>
          </a:xfrm>
          <a:prstGeom prst="rect">
            <a:avLst/>
          </a:prstGeom>
          <a:ln>
            <a:noFill/>
          </a:ln>
        </p:spPr>
      </p:pic>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52440" y="324000"/>
            <a:ext cx="48405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256" name="CustomShape 2"/>
          <p:cNvSpPr/>
          <p:nvPr/>
        </p:nvSpPr>
        <p:spPr>
          <a:xfrm>
            <a:off x="352440" y="1235160"/>
            <a:ext cx="39391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&amp; IDLE</a:t>
            </a:r>
            <a:endParaRPr b="0" lang="en-US" sz="3600" spc="-1" strike="noStrike">
              <a:latin typeface="Arial"/>
            </a:endParaRPr>
          </a:p>
        </p:txBody>
      </p:sp>
      <p:pic>
        <p:nvPicPr>
          <p:cNvPr id="257" name="" descr=""/>
          <p:cNvPicPr/>
          <p:nvPr/>
        </p:nvPicPr>
        <p:blipFill>
          <a:blip r:embed="rId1"/>
          <a:stretch/>
        </p:blipFill>
        <p:spPr>
          <a:xfrm>
            <a:off x="7259760" y="3092040"/>
            <a:ext cx="4622400" cy="2937960"/>
          </a:xfrm>
          <a:prstGeom prst="rect">
            <a:avLst/>
          </a:prstGeom>
          <a:ln>
            <a:noFill/>
          </a:ln>
        </p:spPr>
      </p:pic>
      <p:sp>
        <p:nvSpPr>
          <p:cNvPr id="258"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can be downloaded from the official website </a:t>
            </a:r>
            <a:r>
              <a:rPr b="0" lang="en-US" sz="2200" spc="-1" strike="noStrike" u="sng">
                <a:solidFill>
                  <a:srgbClr val="0563c1"/>
                </a:solidFill>
                <a:uFillTx/>
                <a:latin typeface="Manjari Bold"/>
                <a:ea typeface="Hack"/>
                <a:hlinkClick r:id="rId2"/>
              </a:rPr>
              <a:t>www.python.org</a:t>
            </a:r>
            <a:r>
              <a:rPr b="0" lang="en-US" sz="2200" spc="-1" strike="noStrike">
                <a:solidFill>
                  <a:srgbClr val="000000"/>
                </a:solidFill>
                <a:latin typeface="Manjari Bold"/>
                <a:ea typeface="Hack"/>
              </a:rPr>
              <a:t> .It comes with        IDLE which is a simple python text editor used to type and edit python files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will be using python 3.8.x in this workshop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9" name="Picture 11" descr=""/>
          <p:cNvPicPr/>
          <p:nvPr/>
        </p:nvPicPr>
        <p:blipFill>
          <a:blip r:embed="rId3"/>
          <a:stretch/>
        </p:blipFill>
        <p:spPr>
          <a:xfrm>
            <a:off x="11110680" y="123840"/>
            <a:ext cx="923400" cy="974520"/>
          </a:xfrm>
          <a:prstGeom prst="rect">
            <a:avLst/>
          </a:prstGeom>
          <a:ln>
            <a:noFill/>
          </a:ln>
        </p:spPr>
      </p:pic>
      <p:sp>
        <p:nvSpPr>
          <p:cNvPr id="260"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3" name="Picture 12" descr=""/>
          <p:cNvPicPr/>
          <p:nvPr/>
        </p:nvPicPr>
        <p:blipFill>
          <a:blip r:embed="rId4"/>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74" name="Picture 13" descr=""/>
          <p:cNvPicPr/>
          <p:nvPr/>
        </p:nvPicPr>
        <p:blipFill>
          <a:blip r:embed="rId5"/>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75"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 name="Picture 14" descr=""/>
          <p:cNvPicPr/>
          <p:nvPr/>
        </p:nvPicPr>
        <p:blipFill>
          <a:blip r:embed="rId6"/>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77"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4" name="CustomShape 1"/>
          <p:cNvSpPr/>
          <p:nvPr/>
        </p:nvSpPr>
        <p:spPr>
          <a:xfrm>
            <a:off x="352440" y="324000"/>
            <a:ext cx="385344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Functions</a:t>
            </a:r>
            <a:endParaRPr b="0" lang="en-US" sz="5000" spc="-1" strike="noStrike">
              <a:latin typeface="Arial"/>
            </a:endParaRPr>
          </a:p>
        </p:txBody>
      </p:sp>
      <p:sp>
        <p:nvSpPr>
          <p:cNvPr id="2645" name="CustomShape 2"/>
          <p:cNvSpPr/>
          <p:nvPr/>
        </p:nvSpPr>
        <p:spPr>
          <a:xfrm>
            <a:off x="352440" y="1235160"/>
            <a:ext cx="21164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**kargs</a:t>
            </a:r>
            <a:endParaRPr b="0" lang="en-US" sz="3600" spc="-1" strike="noStrike">
              <a:latin typeface="Arial"/>
            </a:endParaRPr>
          </a:p>
        </p:txBody>
      </p:sp>
      <p:sp>
        <p:nvSpPr>
          <p:cNvPr id="2646"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*kargs is used to collect an unlimited number or named arguments and stores them inside a dictionary called kargs with the key being the parameter and the value being the argument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647" name="Picture 11" descr=""/>
          <p:cNvPicPr/>
          <p:nvPr/>
        </p:nvPicPr>
        <p:blipFill>
          <a:blip r:embed="rId1"/>
          <a:stretch/>
        </p:blipFill>
        <p:spPr>
          <a:xfrm>
            <a:off x="11110680" y="123840"/>
            <a:ext cx="923400" cy="974520"/>
          </a:xfrm>
          <a:prstGeom prst="rect">
            <a:avLst/>
          </a:prstGeom>
          <a:ln>
            <a:noFill/>
          </a:ln>
        </p:spPr>
      </p:pic>
      <p:sp>
        <p:nvSpPr>
          <p:cNvPr id="2648"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9"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0"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1"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2"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3"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4"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5"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6"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7"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8"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9"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0"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661"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2662"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2663"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664"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2665"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6"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7"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8"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9"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0"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71"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2"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3"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74"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5"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6"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77"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678"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9"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0"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1"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2"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3"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4"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5"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686"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687" name="" descr=""/>
          <p:cNvPicPr/>
          <p:nvPr/>
        </p:nvPicPr>
        <p:blipFill>
          <a:blip r:embed="rId5"/>
          <a:stretch/>
        </p:blipFill>
        <p:spPr>
          <a:xfrm>
            <a:off x="8692920" y="3931920"/>
            <a:ext cx="2828520" cy="1428480"/>
          </a:xfrm>
          <a:prstGeom prst="rect">
            <a:avLst/>
          </a:prstGeom>
          <a:ln>
            <a:noFill/>
          </a:ln>
        </p:spPr>
      </p:pic>
      <p:pic>
        <p:nvPicPr>
          <p:cNvPr id="2688" name="" descr=""/>
          <p:cNvPicPr/>
          <p:nvPr/>
        </p:nvPicPr>
        <p:blipFill>
          <a:blip r:embed="rId6"/>
          <a:stretch/>
        </p:blipFill>
        <p:spPr>
          <a:xfrm>
            <a:off x="219600" y="3383280"/>
            <a:ext cx="8010000" cy="2590560"/>
          </a:xfrm>
          <a:prstGeom prst="rect">
            <a:avLst/>
          </a:prstGeom>
          <a:ln>
            <a:noFill/>
          </a:ln>
        </p:spPr>
      </p:pic>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52440" y="324000"/>
            <a:ext cx="48405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00" name="CustomShape 2"/>
          <p:cNvSpPr/>
          <p:nvPr/>
        </p:nvSpPr>
        <p:spPr>
          <a:xfrm>
            <a:off x="352440" y="1235160"/>
            <a:ext cx="393912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IDE : VS-Code</a:t>
            </a:r>
            <a:endParaRPr b="0" lang="en-US" sz="3600" spc="-1" strike="noStrike">
              <a:latin typeface="Arial"/>
            </a:endParaRPr>
          </a:p>
        </p:txBody>
      </p:sp>
      <p:sp>
        <p:nvSpPr>
          <p:cNvPr id="301"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very popular and open-source IDE to use is visual studio code, it has a python           extension made and maintained by Microsoft makes writing python code an easy          task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2" name="Picture 11" descr=""/>
          <p:cNvPicPr/>
          <p:nvPr/>
        </p:nvPicPr>
        <p:blipFill>
          <a:blip r:embed="rId1"/>
          <a:stretch/>
        </p:blipFill>
        <p:spPr>
          <a:xfrm>
            <a:off x="11110680" y="123840"/>
            <a:ext cx="923400" cy="974520"/>
          </a:xfrm>
          <a:prstGeom prst="rect">
            <a:avLst/>
          </a:prstGeom>
          <a:ln>
            <a:noFill/>
          </a:ln>
        </p:spPr>
      </p:pic>
      <p:sp>
        <p:nvSpPr>
          <p:cNvPr id="30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31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32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183960" y="3663720"/>
            <a:ext cx="9085680" cy="2055960"/>
          </a:xfrm>
          <a:prstGeom prst="rect">
            <a:avLst/>
          </a:prstGeom>
          <a:ln>
            <a:noFill/>
          </a:ln>
        </p:spPr>
      </p:pic>
      <p:pic>
        <p:nvPicPr>
          <p:cNvPr id="343" name="" descr=""/>
          <p:cNvPicPr/>
          <p:nvPr/>
        </p:nvPicPr>
        <p:blipFill>
          <a:blip r:embed="rId6"/>
          <a:stretch/>
        </p:blipFill>
        <p:spPr>
          <a:xfrm>
            <a:off x="9509760" y="3601800"/>
            <a:ext cx="2137680" cy="213768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352440" y="324000"/>
            <a:ext cx="484056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45" name="CustomShape 2"/>
          <p:cNvSpPr/>
          <p:nvPr/>
        </p:nvSpPr>
        <p:spPr>
          <a:xfrm>
            <a:off x="352440" y="1235160"/>
            <a:ext cx="732384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Running a python program</a:t>
            </a:r>
            <a:endParaRPr b="0" lang="en-US" sz="3600" spc="-1" strike="noStrike">
              <a:latin typeface="Arial"/>
            </a:endParaRPr>
          </a:p>
        </p:txBody>
      </p:sp>
      <p:sp>
        <p:nvSpPr>
          <p:cNvPr id="346"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47" name="Picture 11" descr=""/>
          <p:cNvPicPr/>
          <p:nvPr/>
        </p:nvPicPr>
        <p:blipFill>
          <a:blip r:embed="rId1"/>
          <a:stretch/>
        </p:blipFill>
        <p:spPr>
          <a:xfrm>
            <a:off x="11110680" y="123840"/>
            <a:ext cx="923400" cy="974520"/>
          </a:xfrm>
          <a:prstGeom prst="rect">
            <a:avLst/>
          </a:prstGeom>
          <a:ln>
            <a:noFill/>
          </a:ln>
        </p:spPr>
      </p:pic>
      <p:sp>
        <p:nvSpPr>
          <p:cNvPr id="348"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363"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365"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426320" y="3749040"/>
            <a:ext cx="9339120" cy="1923120"/>
          </a:xfrm>
          <a:prstGeom prst="rect">
            <a:avLst/>
          </a:prstGeom>
          <a:ln>
            <a:noFill/>
          </a:ln>
        </p:spPr>
      </p:pic>
      <p:sp>
        <p:nvSpPr>
          <p:cNvPr id="388" name="CustomShape 40"/>
          <p:cNvSpPr/>
          <p:nvPr/>
        </p:nvSpPr>
        <p:spPr>
          <a:xfrm>
            <a:off x="640080" y="2377440"/>
            <a:ext cx="11148480" cy="106416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Use python interpreter to run simple python code, python interpreter can be opened using python.exe program or calling “python” on any of the command line tools if python is already added to the PATH .</a:t>
            </a:r>
            <a:r>
              <a:rPr b="0" lang="en-US" sz="1800" spc="-1" strike="noStrike">
                <a:solidFill>
                  <a:srgbClr val="000000"/>
                </a:solidFill>
                <a:latin typeface="Manjari Bold"/>
                <a:ea typeface="DejaVu Sans"/>
              </a:rPr>
              <a:t>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3024720" cy="8449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390" name="CustomShape 2"/>
          <p:cNvSpPr/>
          <p:nvPr/>
        </p:nvSpPr>
        <p:spPr>
          <a:xfrm>
            <a:off x="352440" y="1235160"/>
            <a:ext cx="2660400" cy="631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Variables</a:t>
            </a:r>
            <a:endParaRPr b="0" lang="en-US" sz="3600" spc="-1" strike="noStrike">
              <a:latin typeface="Arial"/>
            </a:endParaRPr>
          </a:p>
        </p:txBody>
      </p:sp>
      <p:sp>
        <p:nvSpPr>
          <p:cNvPr id="391" name="CustomShape 3"/>
          <p:cNvSpPr/>
          <p:nvPr/>
        </p:nvSpPr>
        <p:spPr>
          <a:xfrm>
            <a:off x="352440" y="1931040"/>
            <a:ext cx="11436120" cy="366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2200" spc="-1" strike="noStrike">
                <a:solidFill>
                  <a:srgbClr val="000000"/>
                </a:solidFill>
                <a:latin typeface="Manjari Bold"/>
                <a:ea typeface="Hack"/>
              </a:rPr>
              <a:t>variables are the names of an object in python .When we try to call an object we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use the name referring to it .</a:t>
            </a:r>
            <a:endParaRPr b="0" lang="en-US" sz="22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1800" spc="-1" strike="noStrike">
                <a:solidFill>
                  <a:srgbClr val="000000"/>
                </a:solidFill>
                <a:latin typeface="Ubuntu Mono"/>
                <a:ea typeface="Hack"/>
              </a:rPr>
              <a:t>&gt;&gt;&gt; 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y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 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4 4.0</a:t>
            </a: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92" name="Picture 11" descr=""/>
          <p:cNvPicPr/>
          <p:nvPr/>
        </p:nvPicPr>
        <p:blipFill>
          <a:blip r:embed="rId1"/>
          <a:stretch/>
        </p:blipFill>
        <p:spPr>
          <a:xfrm>
            <a:off x="11110680" y="123840"/>
            <a:ext cx="923400" cy="974520"/>
          </a:xfrm>
          <a:prstGeom prst="rect">
            <a:avLst/>
          </a:prstGeom>
          <a:ln>
            <a:noFill/>
          </a:ln>
        </p:spPr>
      </p:pic>
      <p:sp>
        <p:nvSpPr>
          <p:cNvPr id="393" name="CustomShape 4"/>
          <p:cNvSpPr/>
          <p:nvPr/>
        </p:nvSpPr>
        <p:spPr>
          <a:xfrm>
            <a:off x="650268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3777120" y="624240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69483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85809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9275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74242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83412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72655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657216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914112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874620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7566840" y="6356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16"/>
          <p:cNvSpPr/>
          <p:nvPr/>
        </p:nvSpPr>
        <p:spPr>
          <a:xfrm>
            <a:off x="9368280" y="6356160"/>
            <a:ext cx="2805480" cy="49104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6" name="Picture 12" descr=""/>
          <p:cNvPicPr/>
          <p:nvPr/>
        </p:nvPicPr>
        <p:blipFill>
          <a:blip r:embed="rId2"/>
          <a:srcRect l="0" t="0" r="34539" b="73477"/>
          <a:stretch/>
        </p:blipFill>
        <p:spPr>
          <a:xfrm>
            <a:off x="7938000" y="6074280"/>
            <a:ext cx="4237920" cy="772920"/>
          </a:xfrm>
          <a:prstGeom prst="rect">
            <a:avLst/>
          </a:prstGeom>
          <a:ln>
            <a:noFill/>
          </a:ln>
          <a:effectLst>
            <a:outerShdw algn="tl" blurRad="50800" dir="2700000" dist="38100" rotWithShape="0">
              <a:srgbClr val="000000">
                <a:alpha val="40000"/>
              </a:srgbClr>
            </a:outerShdw>
          </a:effectLst>
        </p:spPr>
      </p:pic>
      <p:pic>
        <p:nvPicPr>
          <p:cNvPr id="407" name="Picture 13" descr=""/>
          <p:cNvPicPr/>
          <p:nvPr/>
        </p:nvPicPr>
        <p:blipFill>
          <a:blip r:embed="rId3"/>
          <a:srcRect l="0" t="0" r="34539" b="73472"/>
          <a:stretch/>
        </p:blipFill>
        <p:spPr>
          <a:xfrm>
            <a:off x="7146360" y="5930640"/>
            <a:ext cx="5038200" cy="919800"/>
          </a:xfrm>
          <a:prstGeom prst="rect">
            <a:avLst/>
          </a:prstGeom>
          <a:ln>
            <a:noFill/>
          </a:ln>
          <a:effectLst>
            <a:outerShdw algn="tl" blurRad="50800" dir="2700000" dist="38100" rotWithShape="0">
              <a:srgbClr val="000000">
                <a:alpha val="40000"/>
              </a:srgbClr>
            </a:outerShdw>
          </a:effectLst>
        </p:spPr>
      </p:pic>
      <p:sp>
        <p:nvSpPr>
          <p:cNvPr id="408" name="CustomShape 17"/>
          <p:cNvSpPr/>
          <p:nvPr/>
        </p:nvSpPr>
        <p:spPr>
          <a:xfrm>
            <a:off x="10061640" y="6480720"/>
            <a:ext cx="2112120" cy="35748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09" name="Picture 14" descr=""/>
          <p:cNvPicPr/>
          <p:nvPr/>
        </p:nvPicPr>
        <p:blipFill>
          <a:blip r:embed="rId4"/>
          <a:srcRect l="0" t="0" r="34539" b="73474"/>
          <a:stretch/>
        </p:blipFill>
        <p:spPr>
          <a:xfrm>
            <a:off x="8629560" y="6203160"/>
            <a:ext cx="3555000" cy="647280"/>
          </a:xfrm>
          <a:prstGeom prst="rect">
            <a:avLst/>
          </a:prstGeom>
          <a:ln>
            <a:noFill/>
          </a:ln>
          <a:effectLst>
            <a:outerShdw algn="tl" blurRad="50800" dir="2700000" dist="38100" rotWithShape="0">
              <a:srgbClr val="000000">
                <a:alpha val="40000"/>
              </a:srgbClr>
            </a:outerShdw>
          </a:effectLst>
        </p:spPr>
      </p:pic>
      <p:sp>
        <p:nvSpPr>
          <p:cNvPr id="410" name="CustomShape 18"/>
          <p:cNvSpPr/>
          <p:nvPr/>
        </p:nvSpPr>
        <p:spPr>
          <a:xfrm>
            <a:off x="96660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259884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94544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1442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309240" y="62373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0" y="635616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235908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128376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59004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3159000" y="62384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2764080" y="6347160"/>
            <a:ext cx="1337400" cy="49104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158472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3468960" y="6351480"/>
            <a:ext cx="1337400" cy="49104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4413960" y="626364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6046560" y="625176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539316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4889880" y="6250680"/>
            <a:ext cx="1337400" cy="49104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5806800" y="634284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731120" y="6329880"/>
            <a:ext cx="1337400" cy="49104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403740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6221520" y="635940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1" name="CustomShape 39"/>
          <p:cNvSpPr/>
          <p:nvPr/>
        </p:nvSpPr>
        <p:spPr>
          <a:xfrm>
            <a:off x="5032080" y="6356160"/>
            <a:ext cx="1337400" cy="49104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1348</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2020-10-16T23:33:42Z</dcterms:modified>
  <cp:revision>158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